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8ee889f3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8ee889f3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da2002a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da2002a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86d9bf1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86d9bf1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a14818f5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a14818f5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4b5b0064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14b5b0064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da2002ae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da2002ae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da2002ae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da2002ae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da2002ae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da2002ae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4b5b0064f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14b5b0064f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4b5b0064f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4b5b0064f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4b5b0064f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4b5b0064f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4b5b0064f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14b5b0064f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c43afa8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c43afa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4b5b0064f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4b5b0064f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4b5b0064f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4b5b0064f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4b5b0064f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4b5b0064f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8ee889f3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8ee889f3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4b5b0064f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4b5b0064f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4b5b0064f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4b5b0064f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4b5b0064f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4b5b0064f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17.jpg"/><Relationship Id="rId5" Type="http://schemas.openxmlformats.org/officeDocument/2006/relationships/image" Target="../media/image20.jpg"/><Relationship Id="rId6" Type="http://schemas.openxmlformats.org/officeDocument/2006/relationships/image" Target="../media/image18.jpg"/><Relationship Id="rId7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25.jpg"/><Relationship Id="rId5" Type="http://schemas.openxmlformats.org/officeDocument/2006/relationships/image" Target="../media/image19.jpg"/><Relationship Id="rId6" Type="http://schemas.openxmlformats.org/officeDocument/2006/relationships/image" Target="../media/image27.jpg"/><Relationship Id="rId7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22.jpg"/><Relationship Id="rId5" Type="http://schemas.openxmlformats.org/officeDocument/2006/relationships/image" Target="../media/image26.jpg"/><Relationship Id="rId6" Type="http://schemas.openxmlformats.org/officeDocument/2006/relationships/image" Target="../media/image29.jpg"/><Relationship Id="rId7" Type="http://schemas.openxmlformats.org/officeDocument/2006/relationships/image" Target="../media/image23.jpg"/><Relationship Id="rId8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image" Target="../media/image28.jpg"/><Relationship Id="rId5" Type="http://schemas.openxmlformats.org/officeDocument/2006/relationships/image" Target="../media/image38.jpg"/><Relationship Id="rId6" Type="http://schemas.openxmlformats.org/officeDocument/2006/relationships/image" Target="../media/image42.jpg"/><Relationship Id="rId7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9" Type="http://schemas.openxmlformats.org/officeDocument/2006/relationships/image" Target="../media/image7.png"/><Relationship Id="rId5" Type="http://schemas.openxmlformats.org/officeDocument/2006/relationships/image" Target="../media/image46.jpg"/><Relationship Id="rId6" Type="http://schemas.openxmlformats.org/officeDocument/2006/relationships/image" Target="../media/image44.jpg"/><Relationship Id="rId7" Type="http://schemas.openxmlformats.org/officeDocument/2006/relationships/image" Target="../media/image45.jpg"/><Relationship Id="rId8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jpg"/><Relationship Id="rId4" Type="http://schemas.openxmlformats.org/officeDocument/2006/relationships/image" Target="../media/image7.png"/><Relationship Id="rId5" Type="http://schemas.openxmlformats.org/officeDocument/2006/relationships/image" Target="../media/image49.jp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randomnerdtutorials.com/esp32-bluetooth-classic-arduino-ide/" TargetMode="External"/><Relationship Id="rId4" Type="http://schemas.openxmlformats.org/officeDocument/2006/relationships/hyperlink" Target="https://randomnerdtutorials.com/getting-started-with-esp32/" TargetMode="External"/><Relationship Id="rId11" Type="http://schemas.openxmlformats.org/officeDocument/2006/relationships/image" Target="../media/image7.png"/><Relationship Id="rId10" Type="http://schemas.openxmlformats.org/officeDocument/2006/relationships/hyperlink" Target="http://ai2.appinventor.mit.edu/reference/components/connectivity.html#BluetoothClient" TargetMode="External"/><Relationship Id="rId9" Type="http://schemas.openxmlformats.org/officeDocument/2006/relationships/hyperlink" Target="https://iot.appinventor.mit.edu/assets/tutorials/MIT_App_Inventor_Basic_Connection.pdf" TargetMode="External"/><Relationship Id="rId5" Type="http://schemas.openxmlformats.org/officeDocument/2006/relationships/hyperlink" Target="https://randomnerdtutorials.com/esp32-hc-sr04-ultrasonic-arduino/" TargetMode="External"/><Relationship Id="rId6" Type="http://schemas.openxmlformats.org/officeDocument/2006/relationships/hyperlink" Target="https://appinventor.mit.edu/" TargetMode="External"/><Relationship Id="rId7" Type="http://schemas.openxmlformats.org/officeDocument/2006/relationships/hyperlink" Target="https://randomnerdtutorials.com/esp32-ssd1306-oled-display-arduino-ide/" TargetMode="External"/><Relationship Id="rId8" Type="http://schemas.openxmlformats.org/officeDocument/2006/relationships/hyperlink" Target="https://lastminuteengineers.com/oled-display-esp32-tutorial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g"/><Relationship Id="rId4" Type="http://schemas.openxmlformats.org/officeDocument/2006/relationships/image" Target="../media/image13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200" y="93588"/>
            <a:ext cx="3457575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688" y="1743600"/>
            <a:ext cx="7726200" cy="150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777240" lvl="0" marL="7772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44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777240" lvl="0" marL="7772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44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777240" lvl="0" marL="77724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544"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b="1" lang="el" sz="2544">
                <a:latin typeface="Calibri"/>
                <a:ea typeface="Calibri"/>
                <a:cs typeface="Calibri"/>
                <a:sym typeface="Calibri"/>
              </a:rPr>
              <a:t>Κατασκευή συσκευής για την εποπτεία της πληρότητας των κάδων ανακύκλωσης στην σχολική μονάδα και η απεικόνιση της πληροφορίας μέσω Android εφαρμογής στο κινητό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247800"/>
            <a:ext cx="8520600" cy="11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852"/>
              <a:buNone/>
            </a:pPr>
            <a:r>
              <a:rPr lang="el" sz="1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Τομέας Ηλεκτρονικής</a:t>
            </a:r>
            <a:endParaRPr sz="15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852"/>
              <a:buNone/>
            </a:pPr>
            <a:r>
              <a:rPr lang="el" sz="1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Τμήμα Γ Ηλεκτρονικών</a:t>
            </a:r>
            <a:endParaRPr sz="15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l" sz="1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Επιβλέπων καθηγητής: Τζίτζιος Ιωάννη</a:t>
            </a:r>
            <a:r>
              <a:rPr lang="el" sz="154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ς ΠΕ 84</a:t>
            </a:r>
            <a:endParaRPr sz="154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l" sz="154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Δράμα, </a:t>
            </a:r>
            <a:r>
              <a:rPr lang="el" sz="154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2021-2022</a:t>
            </a:r>
            <a:endParaRPr sz="154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2061" y="4350900"/>
            <a:ext cx="4459851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0" l="10183" r="26053" t="9909"/>
          <a:stretch/>
        </p:blipFill>
        <p:spPr>
          <a:xfrm>
            <a:off x="402275" y="804575"/>
            <a:ext cx="4447524" cy="35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 b="12227" l="15843" r="34051" t="20549"/>
          <a:stretch/>
        </p:blipFill>
        <p:spPr>
          <a:xfrm rot="5400000">
            <a:off x="4904922" y="2869913"/>
            <a:ext cx="2277402" cy="17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5">
            <a:alphaModFix/>
          </a:blip>
          <a:srcRect b="17880" l="22629" r="31272" t="17453"/>
          <a:stretch/>
        </p:blipFill>
        <p:spPr>
          <a:xfrm rot="5400000">
            <a:off x="6056575" y="408698"/>
            <a:ext cx="2203300" cy="173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>
            <a:alphaModFix/>
          </a:blip>
          <a:srcRect b="19074" l="25588" r="30639" t="19074"/>
          <a:stretch/>
        </p:blipFill>
        <p:spPr>
          <a:xfrm rot="5400000">
            <a:off x="6877875" y="2802950"/>
            <a:ext cx="2250824" cy="185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6090" y="783599"/>
            <a:ext cx="2939351" cy="418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949" y="3084800"/>
            <a:ext cx="2768123" cy="166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3715" y="2907123"/>
            <a:ext cx="2693228" cy="21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950" y="55850"/>
            <a:ext cx="4460826" cy="267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25" y="914925"/>
            <a:ext cx="2806973" cy="15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300" y="911775"/>
            <a:ext cx="2806973" cy="1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8521" y="911774"/>
            <a:ext cx="2806953" cy="1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607024" y="2795937"/>
            <a:ext cx="3626900" cy="204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 rotWithShape="1">
          <a:blip r:embed="rId7">
            <a:alphaModFix/>
          </a:blip>
          <a:srcRect b="25547" l="20491" r="20491" t="20633"/>
          <a:stretch/>
        </p:blipFill>
        <p:spPr>
          <a:xfrm>
            <a:off x="4559800" y="2795924"/>
            <a:ext cx="3977185" cy="204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775" y="447525"/>
            <a:ext cx="3136200" cy="176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723475" y="-135625"/>
            <a:ext cx="1648354" cy="293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300" y="2571751"/>
            <a:ext cx="3909576" cy="219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 rotWithShape="1">
          <a:blip r:embed="rId6">
            <a:alphaModFix/>
          </a:blip>
          <a:srcRect b="0" l="17598" r="22481" t="0"/>
          <a:stretch/>
        </p:blipFill>
        <p:spPr>
          <a:xfrm>
            <a:off x="5432750" y="2280825"/>
            <a:ext cx="2962299" cy="278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Κώδικας </a:t>
            </a:r>
            <a:r>
              <a:rPr lang="el"/>
              <a:t>μικροελεγκτή</a:t>
            </a:r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25" y="443475"/>
            <a:ext cx="7727026" cy="46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Κώδικας μικροελεγκτή</a:t>
            </a:r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75" y="1238475"/>
            <a:ext cx="4667250" cy="35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300" y="1124904"/>
            <a:ext cx="3703925" cy="37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Κώδικας μικροελεγκτή</a:t>
            </a:r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925" y="1088725"/>
            <a:ext cx="3349556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l"/>
              <a:t>Δημιουργία εφαρμογής </a:t>
            </a:r>
            <a:r>
              <a:rPr lang="el"/>
              <a:t>Android</a:t>
            </a:r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475" y="615625"/>
            <a:ext cx="5302599" cy="25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4">
            <a:alphaModFix/>
          </a:blip>
          <a:srcRect b="4400" l="0" r="0" t="-4400"/>
          <a:stretch/>
        </p:blipFill>
        <p:spPr>
          <a:xfrm>
            <a:off x="2704975" y="3174550"/>
            <a:ext cx="3937901" cy="19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l"/>
              <a:t>Εφαρμογή Android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113" y="1964550"/>
            <a:ext cx="1400776" cy="30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038" y="2000700"/>
            <a:ext cx="1400776" cy="30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8000" y="1971150"/>
            <a:ext cx="1428025" cy="309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7412" y="2000700"/>
            <a:ext cx="1400776" cy="303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188" y="1964550"/>
            <a:ext cx="1428025" cy="309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64950" y="758237"/>
            <a:ext cx="692441" cy="7323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9" name="Google Shape;219;p30"/>
          <p:cNvSpPr txBox="1"/>
          <p:nvPr/>
        </p:nvSpPr>
        <p:spPr>
          <a:xfrm>
            <a:off x="2498725" y="927600"/>
            <a:ext cx="18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Εικονίδιο Εφαρμογή</a:t>
            </a:r>
            <a:endParaRPr/>
          </a:p>
        </p:txBody>
      </p:sp>
      <p:cxnSp>
        <p:nvCxnSpPr>
          <p:cNvPr id="220" name="Google Shape;220;p30"/>
          <p:cNvCxnSpPr>
            <a:stCxn id="219" idx="3"/>
            <a:endCxn id="218" idx="1"/>
          </p:cNvCxnSpPr>
          <p:nvPr/>
        </p:nvCxnSpPr>
        <p:spPr>
          <a:xfrm flipH="1" rot="10800000">
            <a:off x="4370725" y="1124400"/>
            <a:ext cx="5943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p30"/>
          <p:cNvSpPr txBox="1"/>
          <p:nvPr/>
        </p:nvSpPr>
        <p:spPr>
          <a:xfrm>
            <a:off x="4651703" y="1400450"/>
            <a:ext cx="142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Trash Indicator</a:t>
            </a: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Τελικό Αποτέλεσμα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1"/>
          <p:cNvPicPr preferRelativeResize="0"/>
          <p:nvPr/>
        </p:nvPicPr>
        <p:blipFill rotWithShape="1">
          <a:blip r:embed="rId3">
            <a:alphaModFix/>
          </a:blip>
          <a:srcRect b="20318" l="14867" r="12394" t="13412"/>
          <a:stretch/>
        </p:blipFill>
        <p:spPr>
          <a:xfrm>
            <a:off x="1081400" y="815575"/>
            <a:ext cx="2207301" cy="351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9176" y="1256530"/>
            <a:ext cx="5014825" cy="282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2061" y="4350900"/>
            <a:ext cx="4459851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ΠΕΡΙΕΧΟΜΕΝΑ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Εισαγωγή</a:t>
            </a:r>
            <a:endParaRPr/>
          </a:p>
          <a:p>
            <a:pPr indent="-342900" lvl="0" marL="45720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Σκοπός</a:t>
            </a:r>
            <a:endParaRPr/>
          </a:p>
          <a:p>
            <a:pPr indent="-342900" lvl="0" marL="45720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Υλικά</a:t>
            </a:r>
            <a:endParaRPr/>
          </a:p>
          <a:p>
            <a:pPr indent="-342900" lvl="0" marL="45720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Αρχιτεκτονική</a:t>
            </a:r>
            <a:endParaRPr/>
          </a:p>
          <a:p>
            <a:pPr indent="-342900" lvl="0" marL="45720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Πορεία Κατασκευής</a:t>
            </a:r>
            <a:endParaRPr/>
          </a:p>
          <a:p>
            <a:pPr indent="-342900" lvl="0" marL="45720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Τελικό Αποτέλεσμα</a:t>
            </a:r>
            <a:endParaRPr/>
          </a:p>
          <a:p>
            <a:pPr indent="-317500" lvl="1" marL="91440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Κατασκευή</a:t>
            </a:r>
            <a:endParaRPr/>
          </a:p>
          <a:p>
            <a:pPr indent="-317500" lvl="1" marL="91440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Κώδικας μικροελεγκτή</a:t>
            </a:r>
            <a:endParaRPr/>
          </a:p>
          <a:p>
            <a:pPr indent="-317500" lvl="1" marL="91440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Εφαρμογή Android</a:t>
            </a:r>
            <a:endParaRPr/>
          </a:p>
          <a:p>
            <a:pPr indent="-342900" lvl="0" marL="45720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Βιβλιογραφία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2061" y="4350900"/>
            <a:ext cx="4459851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Βιβλιογραφία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2"/>
          <p:cNvSpPr txBox="1"/>
          <p:nvPr>
            <p:ph idx="1" type="body"/>
          </p:nvPr>
        </p:nvSpPr>
        <p:spPr>
          <a:xfrm>
            <a:off x="311700" y="1152475"/>
            <a:ext cx="871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l" sz="16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https://randomnerdtutorials.com/esp32-bluetooth-classic-arduino-ide/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l" sz="16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https://randomnerdtutorials.com/getting-started-with-esp32/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l" sz="16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https://randomnerdtutorials.com/esp32-hc-sr04-ultrasonic-arduino/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l" sz="16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https://appinventor.mit.edu/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l" sz="16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https://randomnerdtutorials.com/esp32-ssd1306-oled-display-arduino-ide/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l" sz="16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https://lastminuteengineers.com/oled-display-esp32-tutorial/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l" sz="1600" u="sng">
                <a:solidFill>
                  <a:srgbClr val="1155C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https://iot.appinventor.mit.edu/assets/tutorials/MIT_App_Inventor_Basic_Connection.pdf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l" sz="1600" u="sng">
                <a:solidFill>
                  <a:srgbClr val="1155CC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http://ai2.appinventor.mit.edu/reference/components/connectivity.html#BluetoothClient</a:t>
            </a:r>
            <a:endParaRPr sz="23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l" sz="1600" u="sng">
                <a:solidFill>
                  <a:srgbClr val="1155CC"/>
                </a:solidFill>
              </a:rPr>
              <a:t>https://m.cafe.naver.com/ca-fe/web/cafes/cortexsh/articles/2909?useCafeId=false</a:t>
            </a:r>
            <a:endParaRPr sz="2300"/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/>
        </p:nvSpPr>
        <p:spPr>
          <a:xfrm>
            <a:off x="1053425" y="3230275"/>
            <a:ext cx="7342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500"/>
              <a:t>Ευχαριστώ για την προσοχή σας</a:t>
            </a:r>
            <a:endParaRPr sz="3500"/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463" y="0"/>
            <a:ext cx="9208924" cy="250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"/>
              <a:t>Εισαγωγή</a:t>
            </a:r>
            <a:endParaRPr sz="2911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" sz="29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μαθητές του τομέα Ηλεκτρονικής, από τη Γ τάξη, διδάσκονται το μάθημα  «Ρομποτική» που αφορά την εισαγωγή των μαθητών στα συστήματα σύγχρονων αυτοματισμών «ευφυούς» τεχνολογίας, που συνδυάζουν την ηλεκτρονική, τον προγραμματισμό και την μηχανολογία.</a:t>
            </a:r>
            <a:endParaRPr sz="29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7678"/>
              <a:buFont typeface="Arial"/>
              <a:buNone/>
            </a:pPr>
            <a:r>
              <a:t/>
            </a:r>
            <a:endParaRPr sz="29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7678"/>
              <a:buFont typeface="Arial"/>
              <a:buNone/>
            </a:pPr>
            <a:r>
              <a:rPr lang="el" sz="29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την υποδράση αυτή οι μαθητές θα κατασκευάσουν, μια συσκευή παρακολούθησης της πληρότητας των κάδων ανακύκλωσης  της σχολικής μονάδας αφού πρώτα θα μάθουν:</a:t>
            </a:r>
            <a:endParaRPr sz="29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562" lvl="0" marL="457200" marR="114935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l" sz="29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 λειτουργούν την πλατφόρμα Arduino</a:t>
            </a:r>
            <a:endParaRPr sz="29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562" lvl="0" marL="457200" marR="11493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l" sz="29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δημιουργούν αλγορίθμους στο περιβάλλον ανάπτυξη Arduino IDE</a:t>
            </a:r>
            <a:endParaRPr sz="29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562" lvl="0" marL="457200" marR="11493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l" sz="29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υλοποιούν τις βασικές αρχές προγραμματισμού Arduino</a:t>
            </a:r>
            <a:endParaRPr sz="29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562" lvl="0" marL="457200" marR="11493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l" sz="29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κατανοήσουν την λειτουργία και τα χαρακτηριστικά των αισθητήρων μέτρησης απόστασης (Ultrasonic Transceiver Sensor)</a:t>
            </a:r>
            <a:endParaRPr sz="29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562" lvl="0" marL="457200" marR="11493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l" sz="29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</a:t>
            </a:r>
            <a:r>
              <a:rPr lang="el" sz="29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εξοικειωθούν</a:t>
            </a:r>
            <a:r>
              <a:rPr lang="el" sz="29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με το </a:t>
            </a:r>
            <a:r>
              <a:rPr lang="el" sz="29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περιβάλλον</a:t>
            </a:r>
            <a:r>
              <a:rPr lang="el" sz="291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MIT app Inventor για την κατασκευή Android εφαρμογής</a:t>
            </a:r>
            <a:endParaRPr sz="29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2061" y="4350900"/>
            <a:ext cx="4459851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Σκοπός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753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Σκοπός της δράσης είναι η προώθηση της έννοιας της ανακύκλωσης στους εν δυνάμει ανακυκλωτές, μέσα στο χώρο που πραγματοποιείται το μεγαλύτερο μέρος της κοινωνικοποίησης, δηλαδή το σχολείο και η άμεση ενεργοποίηση των μαθητών και εκπαιδευτικών που θα συμμετέχουν σε αυτήν την υλοποίηση ενός project με καινοτόμα εφαρμογή.</a:t>
            </a:r>
            <a:endParaRPr sz="26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950" y="2571750"/>
            <a:ext cx="2398099" cy="16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2061" y="4350900"/>
            <a:ext cx="4459851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Υλικά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00" y="1556475"/>
            <a:ext cx="1475850" cy="14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7413" y="1556475"/>
            <a:ext cx="1660725" cy="16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8075" y="1513875"/>
            <a:ext cx="1561050" cy="1561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5261575" y="3217200"/>
            <a:ext cx="2055600" cy="1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1800">
                <a:solidFill>
                  <a:srgbClr val="4C4C4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Display 1.3" 128x64 OLED Module</a:t>
            </a:r>
            <a:endParaRPr b="1" sz="1800">
              <a:solidFill>
                <a:srgbClr val="4C4C4C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7988" y="1702575"/>
            <a:ext cx="1762775" cy="13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2737050" y="3139850"/>
            <a:ext cx="24279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l" sz="1800">
                <a:solidFill>
                  <a:srgbClr val="4C4C4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Ultrasonic Sensor - Ranging Detector 2 - 450cm HY-SRF05</a:t>
            </a:r>
            <a:endParaRPr b="1" sz="1800">
              <a:solidFill>
                <a:srgbClr val="4C4C4C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86075" y="3190550"/>
            <a:ext cx="24279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l" sz="1600">
                <a:solidFill>
                  <a:srgbClr val="4C4C4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ESP32 Development Board - ESP32-DEVKITC-32D</a:t>
            </a:r>
            <a:endParaRPr b="1" sz="1600">
              <a:solidFill>
                <a:srgbClr val="4C4C4C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534650" y="3139850"/>
            <a:ext cx="13479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l" sz="1800">
                <a:solidFill>
                  <a:srgbClr val="4C4C4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Power Supply 5V 3A - USB</a:t>
            </a:r>
            <a:endParaRPr b="1" sz="1800">
              <a:solidFill>
                <a:srgbClr val="4C4C4C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2061" y="4350900"/>
            <a:ext cx="4459851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0" y="-3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l"/>
              <a:t>Αρχιτεκτονική</a:t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3732475" y="631075"/>
            <a:ext cx="1522800" cy="8622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ESP32 </a:t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1643550" y="631075"/>
            <a:ext cx="1456800" cy="862200"/>
          </a:xfrm>
          <a:prstGeom prst="roundRect">
            <a:avLst>
              <a:gd fmla="val 3731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ultrasonic sensor sfr 05</a:t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5887400" y="631075"/>
            <a:ext cx="1456800" cy="862200"/>
          </a:xfrm>
          <a:prstGeom prst="roundRect">
            <a:avLst>
              <a:gd fmla="val 50000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Display 1.3" 128x64 OLED</a:t>
            </a:r>
            <a:endParaRPr b="1" sz="1800">
              <a:solidFill>
                <a:srgbClr val="4C4C4C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b="6215" l="26643" r="24406" t="7814"/>
          <a:stretch/>
        </p:blipFill>
        <p:spPr>
          <a:xfrm>
            <a:off x="4032525" y="2673725"/>
            <a:ext cx="922700" cy="162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52" y="2896650"/>
            <a:ext cx="414826" cy="4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4032475" y="3470225"/>
            <a:ext cx="92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android app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3828013" y="2297096"/>
            <a:ext cx="133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BLUETOOTH</a:t>
            </a:r>
            <a:endParaRPr sz="1200"/>
          </a:p>
        </p:txBody>
      </p:sp>
      <p:sp>
        <p:nvSpPr>
          <p:cNvPr id="111" name="Google Shape;111;p18"/>
          <p:cNvSpPr/>
          <p:nvPr/>
        </p:nvSpPr>
        <p:spPr>
          <a:xfrm>
            <a:off x="3208963" y="853075"/>
            <a:ext cx="414900" cy="41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5363901" y="853075"/>
            <a:ext cx="4149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6421" y="1688775"/>
            <a:ext cx="41490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6849" y="4427175"/>
            <a:ext cx="4459851" cy="7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42061" y="4350900"/>
            <a:ext cx="4459851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257600" y="16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Αρχιτεκτονική (κύκλωμα)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00" y="1226900"/>
            <a:ext cx="8628801" cy="35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42291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Πορεία</a:t>
            </a:r>
            <a:r>
              <a:rPr lang="el" sz="1800">
                <a:solidFill>
                  <a:schemeClr val="dk2"/>
                </a:solidFill>
              </a:rPr>
              <a:t> </a:t>
            </a:r>
            <a:r>
              <a:rPr lang="el"/>
              <a:t>Κατασκευής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18852" l="0" r="11660" t="21563"/>
          <a:stretch/>
        </p:blipFill>
        <p:spPr>
          <a:xfrm rot="5400000">
            <a:off x="820800" y="702950"/>
            <a:ext cx="1699600" cy="203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4">
            <a:alphaModFix/>
          </a:blip>
          <a:srcRect b="26518" l="-2090" r="2090" t="15894"/>
          <a:stretch/>
        </p:blipFill>
        <p:spPr>
          <a:xfrm>
            <a:off x="3855975" y="1076238"/>
            <a:ext cx="3535375" cy="114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5">
            <a:alphaModFix/>
          </a:blip>
          <a:srcRect b="3980" l="-8060" r="8060" t="-3980"/>
          <a:stretch/>
        </p:blipFill>
        <p:spPr>
          <a:xfrm>
            <a:off x="2689600" y="2475375"/>
            <a:ext cx="4299699" cy="2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50" y="1025075"/>
            <a:ext cx="5226675" cy="29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8527" y="207127"/>
            <a:ext cx="2127526" cy="46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0392" y="-8"/>
            <a:ext cx="783600" cy="7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