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258" r:id="rId4"/>
    <p:sldId id="259" r:id="rId5"/>
    <p:sldId id="260" r:id="rId6"/>
    <p:sldId id="261" r:id="rId7"/>
    <p:sldId id="263" r:id="rId8"/>
    <p:sldId id="315" r:id="rId9"/>
    <p:sldId id="378" r:id="rId10"/>
    <p:sldId id="326" r:id="rId11"/>
    <p:sldId id="327" r:id="rId12"/>
    <p:sldId id="328" r:id="rId13"/>
    <p:sldId id="329" r:id="rId14"/>
    <p:sldId id="330" r:id="rId15"/>
    <p:sldId id="379" r:id="rId16"/>
    <p:sldId id="334" r:id="rId17"/>
    <p:sldId id="335" r:id="rId18"/>
    <p:sldId id="331" r:id="rId19"/>
    <p:sldId id="336" r:id="rId20"/>
    <p:sldId id="361" r:id="rId21"/>
    <p:sldId id="362" r:id="rId22"/>
    <p:sldId id="363" r:id="rId23"/>
    <p:sldId id="380" r:id="rId24"/>
    <p:sldId id="338" r:id="rId25"/>
    <p:sldId id="339" r:id="rId26"/>
    <p:sldId id="360" r:id="rId27"/>
    <p:sldId id="340" r:id="rId28"/>
    <p:sldId id="381" r:id="rId29"/>
    <p:sldId id="317" r:id="rId30"/>
    <p:sldId id="316" r:id="rId31"/>
    <p:sldId id="319" r:id="rId32"/>
    <p:sldId id="318" r:id="rId33"/>
    <p:sldId id="359" r:id="rId34"/>
    <p:sldId id="358" r:id="rId35"/>
    <p:sldId id="383" r:id="rId36"/>
    <p:sldId id="364" r:id="rId37"/>
    <p:sldId id="366" r:id="rId38"/>
    <p:sldId id="367" r:id="rId39"/>
    <p:sldId id="365" r:id="rId40"/>
    <p:sldId id="384" r:id="rId41"/>
    <p:sldId id="279" r:id="rId42"/>
    <p:sldId id="321" r:id="rId43"/>
    <p:sldId id="368" r:id="rId44"/>
    <p:sldId id="369" r:id="rId45"/>
    <p:sldId id="374" r:id="rId46"/>
    <p:sldId id="373" r:id="rId47"/>
    <p:sldId id="375" r:id="rId48"/>
    <p:sldId id="376" r:id="rId49"/>
    <p:sldId id="290" r:id="rId50"/>
    <p:sldId id="370" r:id="rId51"/>
    <p:sldId id="322" r:id="rId52"/>
    <p:sldId id="324" r:id="rId53"/>
    <p:sldId id="371" r:id="rId54"/>
    <p:sldId id="372" r:id="rId55"/>
    <p:sldId id="377" r:id="rId56"/>
    <p:sldId id="385" r:id="rId57"/>
    <p:sldId id="354" r:id="rId58"/>
    <p:sldId id="355" r:id="rId59"/>
    <p:sldId id="356" r:id="rId60"/>
    <p:sldId id="386" r:id="rId61"/>
    <p:sldId id="387" r:id="rId62"/>
    <p:sldId id="388" r:id="rId63"/>
    <p:sldId id="325" r:id="rId64"/>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DCA2"/>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88" autoAdjust="0"/>
    <p:restoredTop sz="94624" autoAdjust="0"/>
  </p:normalViewPr>
  <p:slideViewPr>
    <p:cSldViewPr>
      <p:cViewPr>
        <p:scale>
          <a:sx n="70" d="100"/>
          <a:sy n="70" d="100"/>
        </p:scale>
        <p:origin x="-3132" y="-888"/>
      </p:cViewPr>
      <p:guideLst>
        <p:guide orient="horz" pos="2160"/>
        <p:guide pos="2880"/>
      </p:guideLst>
    </p:cSldViewPr>
  </p:slideViewPr>
  <p:outlineViewPr>
    <p:cViewPr>
      <p:scale>
        <a:sx n="33" d="100"/>
        <a:sy n="33" d="100"/>
      </p:scale>
      <p:origin x="0" y="3684"/>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_________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_________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Φύλλο1!$B$1</c:f>
              <c:strCache>
                <c:ptCount val="1"/>
                <c:pt idx="0">
                  <c:v>Σειρά 1</c:v>
                </c:pt>
              </c:strCache>
            </c:strRef>
          </c:tx>
          <c:invertIfNegative val="0"/>
          <c:cat>
            <c:strRef>
              <c:f>Φύλλο1!$A$2:$A$6</c:f>
              <c:strCache>
                <c:ptCount val="5"/>
                <c:pt idx="0">
                  <c:v>Αγ Νικολαος</c:v>
                </c:pt>
                <c:pt idx="1">
                  <c:v>Αγ Σοφία</c:v>
                </c:pt>
                <c:pt idx="2">
                  <c:v>Αγία Τριάδα 3</c:v>
                </c:pt>
                <c:pt idx="3">
                  <c:v>Ταξιάρχες</c:v>
                </c:pt>
                <c:pt idx="4">
                  <c:v>Εισόδια της Θεοτόκου</c:v>
                </c:pt>
              </c:strCache>
            </c:strRef>
          </c:cat>
          <c:val>
            <c:numRef>
              <c:f>Φύλλο1!$B$2:$B$6</c:f>
              <c:numCache>
                <c:formatCode>0%</c:formatCode>
                <c:ptCount val="5"/>
                <c:pt idx="0">
                  <c:v>0.73000000000000065</c:v>
                </c:pt>
                <c:pt idx="1">
                  <c:v>0.22000000000000039</c:v>
                </c:pt>
                <c:pt idx="2">
                  <c:v>0.30000000000000032</c:v>
                </c:pt>
                <c:pt idx="3">
                  <c:v>0.30000000000000032</c:v>
                </c:pt>
                <c:pt idx="4">
                  <c:v>0.74000000000000166</c:v>
                </c:pt>
              </c:numCache>
            </c:numRef>
          </c:val>
        </c:ser>
        <c:dLbls>
          <c:showLegendKey val="0"/>
          <c:showVal val="0"/>
          <c:showCatName val="0"/>
          <c:showSerName val="0"/>
          <c:showPercent val="0"/>
          <c:showBubbleSize val="0"/>
        </c:dLbls>
        <c:gapWidth val="150"/>
        <c:axId val="124366848"/>
        <c:axId val="124368384"/>
      </c:barChart>
      <c:catAx>
        <c:axId val="124366848"/>
        <c:scaling>
          <c:orientation val="minMax"/>
        </c:scaling>
        <c:delete val="0"/>
        <c:axPos val="b"/>
        <c:majorTickMark val="out"/>
        <c:minorTickMark val="none"/>
        <c:tickLblPos val="nextTo"/>
        <c:crossAx val="124368384"/>
        <c:crosses val="autoZero"/>
        <c:auto val="1"/>
        <c:lblAlgn val="ctr"/>
        <c:lblOffset val="100"/>
        <c:noMultiLvlLbl val="0"/>
      </c:catAx>
      <c:valAx>
        <c:axId val="124368384"/>
        <c:scaling>
          <c:orientation val="minMax"/>
        </c:scaling>
        <c:delete val="0"/>
        <c:axPos val="l"/>
        <c:majorGridlines/>
        <c:numFmt formatCode="0%" sourceLinked="1"/>
        <c:majorTickMark val="out"/>
        <c:minorTickMark val="none"/>
        <c:tickLblPos val="nextTo"/>
        <c:crossAx val="124366848"/>
        <c:crosses val="autoZero"/>
        <c:crossBetween val="between"/>
      </c:valAx>
    </c:plotArea>
    <c:legend>
      <c:legendPos val="r"/>
      <c:layout/>
      <c:overlay val="0"/>
    </c:legend>
    <c:plotVisOnly val="1"/>
    <c:dispBlanksAs val="gap"/>
    <c:showDLblsOverMax val="0"/>
  </c:chart>
  <c:txPr>
    <a:bodyPr/>
    <a:lstStyle/>
    <a:p>
      <a:pPr>
        <a:defRPr sz="1800"/>
      </a:pPr>
      <a:endParaRPr lang="el-G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l-G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2862350539514"/>
          <c:y val="0.14970891277723736"/>
          <c:w val="0.72869094488189168"/>
          <c:h val="0.51757891083068952"/>
        </c:manualLayout>
      </c:layout>
      <c:barChart>
        <c:barDir val="col"/>
        <c:grouping val="clustered"/>
        <c:varyColors val="0"/>
        <c:ser>
          <c:idx val="0"/>
          <c:order val="0"/>
          <c:tx>
            <c:strRef>
              <c:f>Φύλλο1!$B$1</c:f>
              <c:strCache>
                <c:ptCount val="1"/>
                <c:pt idx="0">
                  <c:v>Σειρά 1</c:v>
                </c:pt>
              </c:strCache>
            </c:strRef>
          </c:tx>
          <c:invertIfNegative val="0"/>
          <c:cat>
            <c:strRef>
              <c:f>Φύλλο1!$A$2:$A$6</c:f>
              <c:strCache>
                <c:ptCount val="5"/>
                <c:pt idx="0">
                  <c:v>Αγ Βαρβάρα</c:v>
                </c:pt>
                <c:pt idx="1">
                  <c:v>Ιερά Μονή Αναλήψεως του Σωτήρος</c:v>
                </c:pt>
                <c:pt idx="2">
                  <c:v>Εικοσιφοίνισσα</c:v>
                </c:pt>
                <c:pt idx="3">
                  <c:v>Αράπ Τζαμί</c:v>
                </c:pt>
                <c:pt idx="4">
                  <c:v>Σαδριβάν Τζαμι</c:v>
                </c:pt>
              </c:strCache>
            </c:strRef>
          </c:cat>
          <c:val>
            <c:numRef>
              <c:f>Φύλλο1!$B$2:$B$6</c:f>
              <c:numCache>
                <c:formatCode>0%</c:formatCode>
                <c:ptCount val="5"/>
                <c:pt idx="0">
                  <c:v>0.62000000000000166</c:v>
                </c:pt>
                <c:pt idx="1">
                  <c:v>0.37000000000000038</c:v>
                </c:pt>
                <c:pt idx="2">
                  <c:v>0.44</c:v>
                </c:pt>
                <c:pt idx="3">
                  <c:v>0.38000000000000095</c:v>
                </c:pt>
                <c:pt idx="4">
                  <c:v>0.53</c:v>
                </c:pt>
              </c:numCache>
            </c:numRef>
          </c:val>
        </c:ser>
        <c:dLbls>
          <c:showLegendKey val="0"/>
          <c:showVal val="0"/>
          <c:showCatName val="0"/>
          <c:showSerName val="0"/>
          <c:showPercent val="0"/>
          <c:showBubbleSize val="0"/>
        </c:dLbls>
        <c:gapWidth val="150"/>
        <c:axId val="125639296"/>
        <c:axId val="125649280"/>
      </c:barChart>
      <c:catAx>
        <c:axId val="125639296"/>
        <c:scaling>
          <c:orientation val="minMax"/>
        </c:scaling>
        <c:delete val="0"/>
        <c:axPos val="b"/>
        <c:majorTickMark val="out"/>
        <c:minorTickMark val="none"/>
        <c:tickLblPos val="nextTo"/>
        <c:crossAx val="125649280"/>
        <c:crosses val="autoZero"/>
        <c:auto val="1"/>
        <c:lblAlgn val="ctr"/>
        <c:lblOffset val="100"/>
        <c:noMultiLvlLbl val="0"/>
      </c:catAx>
      <c:valAx>
        <c:axId val="125649280"/>
        <c:scaling>
          <c:orientation val="minMax"/>
        </c:scaling>
        <c:delete val="0"/>
        <c:axPos val="l"/>
        <c:majorGridlines/>
        <c:numFmt formatCode="0%" sourceLinked="1"/>
        <c:majorTickMark val="out"/>
        <c:minorTickMark val="none"/>
        <c:tickLblPos val="nextTo"/>
        <c:crossAx val="125639296"/>
        <c:crosses val="autoZero"/>
        <c:crossBetween val="between"/>
      </c:valAx>
    </c:plotArea>
    <c:legend>
      <c:legendPos val="r"/>
      <c:layout/>
      <c:overlay val="0"/>
    </c:legend>
    <c:plotVisOnly val="1"/>
    <c:dispBlanksAs val="gap"/>
    <c:showDLblsOverMax val="0"/>
  </c:chart>
  <c:txPr>
    <a:bodyPr/>
    <a:lstStyle/>
    <a:p>
      <a:pPr>
        <a:defRPr sz="1800"/>
      </a:pPr>
      <a:endParaRPr lang="el-G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9A6A70-0A38-421D-87C9-AF10724EF4CB}" type="datetimeFigureOut">
              <a:rPr lang="el-GR" smtClean="0"/>
              <a:pPr/>
              <a:t>15/5/2022</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AA30FC-ACF2-47D1-9198-0B94D296A96B}" type="slidenum">
              <a:rPr lang="el-GR" smtClean="0"/>
              <a:pPr/>
              <a:t>‹#›</a:t>
            </a:fld>
            <a:endParaRPr lang="el-GR"/>
          </a:p>
        </p:txBody>
      </p:sp>
    </p:spTree>
    <p:extLst>
      <p:ext uri="{BB962C8B-B14F-4D97-AF65-F5344CB8AC3E}">
        <p14:creationId xmlns:p14="http://schemas.microsoft.com/office/powerpoint/2010/main" val="2730704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232DD8-129D-4C0B-A377-BAE6A42BA510}" type="slidenum">
              <a:rPr lang="el-GR"/>
              <a:pPr/>
              <a:t>8</a:t>
            </a:fld>
            <a:endParaRPr lang="el-G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991664-2371-46C7-A3A6-5FEB375D6BC1}" type="slidenum">
              <a:rPr lang="el-GR"/>
              <a:pPr/>
              <a:t>25</a:t>
            </a:fld>
            <a:endParaRPr lang="el-GR"/>
          </a:p>
        </p:txBody>
      </p:sp>
      <p:sp>
        <p:nvSpPr>
          <p:cNvPr id="251906" name="Rectangle 2"/>
          <p:cNvSpPr>
            <a:spLocks noGrp="1" noRot="1" noChangeAspec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DB4D2C-41EF-4130-A360-85107F48BFD3}" type="slidenum">
              <a:rPr lang="el-GR"/>
              <a:pPr/>
              <a:t>29</a:t>
            </a:fld>
            <a:endParaRPr lang="el-G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46DF9D-A9DC-4D27-893F-1B876896C63E}" type="slidenum">
              <a:rPr lang="el-GR"/>
              <a:pPr/>
              <a:t>30</a:t>
            </a:fld>
            <a:endParaRPr lang="el-GR"/>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C2E436-BF4C-4A48-9D5F-85D4EBC035EC}" type="slidenum">
              <a:rPr lang="el-GR"/>
              <a:pPr/>
              <a:t>31</a:t>
            </a:fld>
            <a:endParaRPr lang="el-G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287B43-BBF7-44C9-905A-739202B3259A}" type="slidenum">
              <a:rPr lang="el-GR"/>
              <a:pPr/>
              <a:t>36</a:t>
            </a:fld>
            <a:endParaRPr lang="el-GR"/>
          </a:p>
        </p:txBody>
      </p:sp>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9825BF-5515-4436-8771-C85079784510}" type="slidenum">
              <a:rPr lang="el-GR"/>
              <a:pPr/>
              <a:t>38</a:t>
            </a:fld>
            <a:endParaRPr lang="el-G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3C9C27-8AC7-4BFA-8A51-677C9BB5428D}" type="slidenum">
              <a:rPr lang="el-GR"/>
              <a:pPr/>
              <a:t>42</a:t>
            </a:fld>
            <a:endParaRPr lang="el-G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1C0742-F56B-4AA4-8AFD-9CC0BB1508FD}" type="slidenum">
              <a:rPr lang="el-GR"/>
              <a:pPr/>
              <a:t>51</a:t>
            </a:fld>
            <a:endParaRPr lang="el-G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E5AA30FC-ACF2-47D1-9198-0B94D296A96B}" type="slidenum">
              <a:rPr lang="el-GR" smtClean="0"/>
              <a:pPr/>
              <a:t>52</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DC248C-8F9E-4486-90AF-EC4E307EFE2E}" type="slidenum">
              <a:rPr lang="el-GR"/>
              <a:pPr/>
              <a:t>63</a:t>
            </a:fld>
            <a:endParaRPr lang="el-G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20BCF8-465E-4DF6-BB64-EFC33A2DD504}" type="slidenum">
              <a:rPr lang="el-GR"/>
              <a:pPr/>
              <a:t>11</a:t>
            </a:fld>
            <a:endParaRPr lang="el-GR"/>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2B95FD-96E1-4A7C-90CE-84A975F30826}" type="slidenum">
              <a:rPr lang="el-GR"/>
              <a:pPr/>
              <a:t>12</a:t>
            </a:fld>
            <a:endParaRPr lang="el-GR"/>
          </a:p>
        </p:txBody>
      </p:sp>
      <p:sp>
        <p:nvSpPr>
          <p:cNvPr id="246786" name="Rectangle 2"/>
          <p:cNvSpPr>
            <a:spLocks noGrp="1" noRot="1" noChangeAspec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81054A-A9C6-48E1-8DE0-898CAB28A40B}" type="slidenum">
              <a:rPr lang="el-GR"/>
              <a:pPr/>
              <a:t>13</a:t>
            </a:fld>
            <a:endParaRPr lang="el-GR"/>
          </a:p>
        </p:txBody>
      </p:sp>
      <p:sp>
        <p:nvSpPr>
          <p:cNvPr id="248834" name="Rectangle 2"/>
          <p:cNvSpPr>
            <a:spLocks noGrp="1" noRot="1" noChangeAspec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EA1C40-082F-4C0A-9C31-5B22F19124F8}" type="slidenum">
              <a:rPr lang="el-GR"/>
              <a:pPr/>
              <a:t>16</a:t>
            </a:fld>
            <a:endParaRPr lang="el-GR"/>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l-G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4950E0-C9FB-4B48-9486-8C044DD129DF}" type="slidenum">
              <a:rPr lang="el-GR"/>
              <a:pPr/>
              <a:t>17</a:t>
            </a:fld>
            <a:endParaRPr lang="el-GR"/>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6FE0D-32E2-441C-8315-F8A43BA32C9E}" type="slidenum">
              <a:rPr lang="el-GR"/>
              <a:pPr/>
              <a:t>18</a:t>
            </a:fld>
            <a:endParaRPr lang="el-GR"/>
          </a:p>
        </p:txBody>
      </p:sp>
      <p:sp>
        <p:nvSpPr>
          <p:cNvPr id="254978" name="Rectangle 2"/>
          <p:cNvSpPr>
            <a:spLocks noGrp="1" noRot="1" noChangeAspect="1" noChangeArrowheads="1" noTextEdit="1"/>
          </p:cNvSpPr>
          <p:nvPr>
            <p:ph type="sldImg"/>
          </p:nvPr>
        </p:nvSpPr>
        <p:spPr>
          <a:ln/>
        </p:spPr>
      </p:sp>
      <p:sp>
        <p:nvSpPr>
          <p:cNvPr id="254979" name="Rectangle 3"/>
          <p:cNvSpPr>
            <a:spLocks noGrp="1" noChangeArrowheads="1"/>
          </p:cNvSpPr>
          <p:nvPr>
            <p:ph type="body" idx="1"/>
          </p:nvPr>
        </p:nvSpPr>
        <p:spPr/>
        <p:txBody>
          <a:bodyPr/>
          <a:lstStyle/>
          <a:p>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5FD34-12DD-4D25-A215-704CA3959199}" type="slidenum">
              <a:rPr lang="el-GR"/>
              <a:pPr/>
              <a:t>19</a:t>
            </a:fld>
            <a:endParaRPr lang="el-G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284375-647E-4923-AE0C-34DA43076839}" type="slidenum">
              <a:rPr lang="el-GR"/>
              <a:pPr/>
              <a:t>24</a:t>
            </a:fld>
            <a:endParaRPr lang="el-GR"/>
          </a:p>
        </p:txBody>
      </p:sp>
      <p:sp>
        <p:nvSpPr>
          <p:cNvPr id="249858" name="Rectangle 2"/>
          <p:cNvSpPr>
            <a:spLocks noGrp="1" noRot="1" noChangeAspect="1" noChangeArrowheads="1" noTextEdit="1"/>
          </p:cNvSpPr>
          <p:nvPr>
            <p:ph type="sldImg"/>
          </p:nvPr>
        </p:nvSpPr>
        <p:spPr>
          <a:ln/>
        </p:spPr>
      </p:sp>
      <p:sp>
        <p:nvSpPr>
          <p:cNvPr id="249859" name="Rectangle 3"/>
          <p:cNvSpPr>
            <a:spLocks noGrp="1" noChangeArrowheads="1"/>
          </p:cNvSpPr>
          <p:nvPr>
            <p:ph type="body" idx="1"/>
          </p:nvPr>
        </p:nvSpPr>
        <p:spPr/>
        <p:txBody>
          <a:bodyPr/>
          <a:lstStyle/>
          <a:p>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Κάντε κλικ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Κάντε κλικ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Κάντε κλικ για να επεξεργαστείτε τα στυλ κειμένου του υποδείγματος</a:t>
            </a:r>
          </a:p>
        </p:txBody>
      </p:sp>
      <p:sp>
        <p:nvSpPr>
          <p:cNvPr id="4" name="3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Κάντε κλικ για να επεξεργαστείτε τα στυλ κειμένου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Κάντε κλικ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Κάντε κλικ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Κάντε κλικ για να επεξεργαστείτε τα στυλ κειμένου του υποδείγματος</a:t>
            </a:r>
          </a:p>
        </p:txBody>
      </p:sp>
      <p:sp>
        <p:nvSpPr>
          <p:cNvPr id="5" name="4 - Θέση ημερομηνίας"/>
          <p:cNvSpPr>
            <a:spLocks noGrp="1"/>
          </p:cNvSpPr>
          <p:nvPr>
            <p:ph type="dt" sz="half" idx="10"/>
          </p:nvPr>
        </p:nvSpPr>
        <p:spPr/>
        <p:txBody>
          <a:bodyPr/>
          <a:lstStyle/>
          <a:p>
            <a:fld id="{2342CEA3-3058-4D43-AE35-B3DA76CB4003}" type="datetimeFigureOut">
              <a:rPr lang="el-GR" smtClean="0"/>
              <a:pPr/>
              <a:t>15/5/2022</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D3F1D1C4-C2D9-4231-9FB2-B2D9D97AA41D}"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Κάντε κλικ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42CEA3-3058-4D43-AE35-B3DA76CB4003}" type="datetimeFigureOut">
              <a:rPr lang="el-GR" smtClean="0"/>
              <a:pPr/>
              <a:t>15/5/2022</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F1D1C4-C2D9-4231-9FB2-B2D9D97AA41D}"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w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3 - Εικόνα" descr="Saint_Sophia_Church_Drama-800-x-858-e1533715169990.jpg"/>
          <p:cNvPicPr>
            <a:picLocks noChangeAspect="1"/>
          </p:cNvPicPr>
          <p:nvPr/>
        </p:nvPicPr>
        <p:blipFill>
          <a:blip r:embed="rId2" cstate="print">
            <a:duotone>
              <a:schemeClr val="accent1">
                <a:shade val="45000"/>
                <a:satMod val="135000"/>
              </a:schemeClr>
              <a:prstClr val="white"/>
            </a:duotone>
          </a:blip>
          <a:srcRect l="3758" r="4000"/>
          <a:stretch>
            <a:fillRect/>
          </a:stretch>
        </p:blipFill>
        <p:spPr>
          <a:xfrm>
            <a:off x="0" y="285728"/>
            <a:ext cx="9144000" cy="6157376"/>
          </a:xfrm>
          <a:prstGeom prst="rect">
            <a:avLst/>
          </a:prstGeom>
        </p:spPr>
      </p:pic>
      <p:sp>
        <p:nvSpPr>
          <p:cNvPr id="6" name="1 - Τίτλος"/>
          <p:cNvSpPr>
            <a:spLocks noGrp="1"/>
          </p:cNvSpPr>
          <p:nvPr>
            <p:ph type="ctrTitle"/>
          </p:nvPr>
        </p:nvSpPr>
        <p:spPr>
          <a:xfrm>
            <a:off x="500034" y="2214554"/>
            <a:ext cx="7772400" cy="1785949"/>
          </a:xfrm>
        </p:spPr>
        <p:txBody>
          <a:bodyPr>
            <a:noAutofit/>
          </a:bodyPr>
          <a:lstStyle/>
          <a:p>
            <a:r>
              <a:rPr lang="el-GR" sz="3200" b="1" dirty="0" smtClean="0"/>
              <a:t>ΕΙΚΟΝΙΚΗ ΓΝΩΡΙΜΙΑ </a:t>
            </a:r>
            <a:r>
              <a:rPr lang="en-US" sz="3200" b="1" dirty="0" smtClean="0"/>
              <a:t/>
            </a:r>
            <a:br>
              <a:rPr lang="en-US" sz="3200" b="1" dirty="0" smtClean="0"/>
            </a:br>
            <a:r>
              <a:rPr lang="el-GR" sz="3200" b="1" dirty="0" smtClean="0"/>
              <a:t>ΜΕ ΤΑ ΘΡΗΣΚΕΥΤΙΚΑ ΜΝΗΜΕΙΑ </a:t>
            </a:r>
            <a:r>
              <a:rPr lang="en-US" sz="3200" b="1" dirty="0" smtClean="0"/>
              <a:t/>
            </a:r>
            <a:br>
              <a:rPr lang="en-US" sz="3200" b="1" dirty="0" smtClean="0"/>
            </a:br>
            <a:r>
              <a:rPr lang="el-GR" sz="3200" b="1" dirty="0" smtClean="0"/>
              <a:t>ΤΗΣ ΠΟΛΗΣ ΜΟΥ</a:t>
            </a:r>
            <a:endParaRPr lang="el-GR" sz="3200" b="1" dirty="0"/>
          </a:p>
        </p:txBody>
      </p:sp>
      <p:sp>
        <p:nvSpPr>
          <p:cNvPr id="8" name="2 - Υπότιτλος"/>
          <p:cNvSpPr>
            <a:spLocks noGrp="1"/>
          </p:cNvSpPr>
          <p:nvPr>
            <p:ph type="subTitle" idx="1"/>
          </p:nvPr>
        </p:nvSpPr>
        <p:spPr>
          <a:xfrm rot="10800000" flipV="1">
            <a:off x="2500298" y="5643578"/>
            <a:ext cx="4273345" cy="434174"/>
          </a:xfrm>
        </p:spPr>
        <p:txBody>
          <a:bodyPr>
            <a:noAutofit/>
          </a:bodyPr>
          <a:lstStyle/>
          <a:p>
            <a:r>
              <a:rPr lang="el-GR" sz="2800" b="1" dirty="0" smtClean="0">
                <a:solidFill>
                  <a:schemeClr val="tx1"/>
                </a:solidFill>
              </a:rPr>
              <a:t>2</a:t>
            </a:r>
            <a:r>
              <a:rPr lang="el-GR" sz="2800" b="1" baseline="30000" dirty="0" smtClean="0">
                <a:solidFill>
                  <a:schemeClr val="tx1"/>
                </a:solidFill>
              </a:rPr>
              <a:t>ο</a:t>
            </a:r>
            <a:r>
              <a:rPr lang="el-GR" sz="2800" b="1" dirty="0" smtClean="0">
                <a:solidFill>
                  <a:schemeClr val="tx1"/>
                </a:solidFill>
              </a:rPr>
              <a:t> ΓΥΜΝΑΣΙΟ ΔΡΑΜΑΣ</a:t>
            </a:r>
            <a:endParaRPr lang="el-GR" sz="2800" b="1" dirty="0">
              <a:solidFill>
                <a:schemeClr val="tx1"/>
              </a:solidFill>
            </a:endParaRPr>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4" name="Θέση περιεχομένου 4">
            <a:extLst>
              <a:ext uri="{FF2B5EF4-FFF2-40B4-BE49-F238E27FC236}">
                <a16:creationId xmlns:a16="http://schemas.microsoft.com/office/drawing/2014/main" xmlns="" id="{8664EF6A-E210-484C-B3AF-73F780E2D0E1}"/>
              </a:ext>
            </a:extLst>
          </p:cNvPr>
          <p:cNvPicPr>
            <a:picLocks noGrp="1" noChangeAspect="1"/>
          </p:cNvPicPr>
          <p:nvPr>
            <p:ph sz="half" idx="1"/>
          </p:nvPr>
        </p:nvPicPr>
        <p:blipFill>
          <a:blip r:embed="rId2" cstate="print"/>
          <a:srcRect r="6250"/>
          <a:stretch>
            <a:fillRect/>
          </a:stretch>
        </p:blipFill>
        <p:spPr>
          <a:xfrm>
            <a:off x="214282" y="714356"/>
            <a:ext cx="8684239" cy="5555082"/>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29032" name="Picture 8" descr="DSC04216"/>
          <p:cNvPicPr>
            <a:picLocks noChangeAspect="1" noChangeArrowheads="1"/>
          </p:cNvPicPr>
          <p:nvPr/>
        </p:nvPicPr>
        <p:blipFill>
          <a:blip r:embed="rId3" cstate="print"/>
          <a:srcRect l="22324"/>
          <a:stretch>
            <a:fillRect/>
          </a:stretch>
        </p:blipFill>
        <p:spPr bwMode="auto">
          <a:xfrm>
            <a:off x="304800" y="914400"/>
            <a:ext cx="4800600" cy="4633913"/>
          </a:xfrm>
          <a:prstGeom prst="rect">
            <a:avLst/>
          </a:prstGeom>
          <a:noFill/>
        </p:spPr>
      </p:pic>
      <p:pic>
        <p:nvPicPr>
          <p:cNvPr id="129039" name="Picture 15"/>
          <p:cNvPicPr>
            <a:picLocks noChangeAspect="1" noChangeArrowheads="1"/>
          </p:cNvPicPr>
          <p:nvPr/>
        </p:nvPicPr>
        <p:blipFill>
          <a:blip r:embed="rId4" cstate="print"/>
          <a:srcRect/>
          <a:stretch>
            <a:fillRect/>
          </a:stretch>
        </p:blipFill>
        <p:spPr bwMode="auto">
          <a:xfrm>
            <a:off x="5334000" y="1905000"/>
            <a:ext cx="3657600" cy="3238500"/>
          </a:xfrm>
          <a:prstGeom prst="rect">
            <a:avLst/>
          </a:prstGeom>
          <a:noFill/>
        </p:spPr>
      </p:pic>
      <p:sp>
        <p:nvSpPr>
          <p:cNvPr id="5" name="Rectangle 6"/>
          <p:cNvSpPr txBox="1">
            <a:spLocks noChangeArrowheads="1"/>
          </p:cNvSpPr>
          <p:nvPr/>
        </p:nvSpPr>
        <p:spPr>
          <a:xfrm>
            <a:off x="500034" y="5857892"/>
            <a:ext cx="8229600" cy="563562"/>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b="1" dirty="0" smtClean="0">
                <a:latin typeface="+mj-lt"/>
                <a:ea typeface="+mj-ea"/>
                <a:cs typeface="+mj-cs"/>
              </a:rPr>
              <a:t>Ο ναός από τα βορειοανατολικά </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400" b="1" dirty="0" smtClean="0">
                <a:latin typeface="+mj-lt"/>
                <a:ea typeface="+mj-ea"/>
                <a:cs typeface="+mj-cs"/>
              </a:rPr>
              <a:t>και η θέση του εντός των τειχών της βυζαντινής πόλης</a:t>
            </a:r>
            <a:endParaRPr kumimoji="0" lang="el-GR" sz="2400" b="1"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162821" name="Picture 5" descr="AgiaSofia1001"/>
          <p:cNvPicPr>
            <a:picLocks noChangeAspect="1" noChangeArrowheads="1"/>
          </p:cNvPicPr>
          <p:nvPr/>
        </p:nvPicPr>
        <p:blipFill>
          <a:blip r:embed="rId3" cstate="print"/>
          <a:srcRect r="1923"/>
          <a:stretch>
            <a:fillRect/>
          </a:stretch>
        </p:blipFill>
        <p:spPr bwMode="auto">
          <a:xfrm>
            <a:off x="4724400" y="304800"/>
            <a:ext cx="4191000" cy="2876550"/>
          </a:xfrm>
          <a:prstGeom prst="rect">
            <a:avLst/>
          </a:prstGeom>
          <a:noFill/>
          <a:ln w="31750">
            <a:solidFill>
              <a:srgbClr val="FF3300"/>
            </a:solidFill>
            <a:miter lim="800000"/>
            <a:headEnd/>
            <a:tailEnd/>
          </a:ln>
        </p:spPr>
      </p:pic>
      <p:sp>
        <p:nvSpPr>
          <p:cNvPr id="162823" name="Rectangle 7"/>
          <p:cNvSpPr>
            <a:spLocks noChangeArrowheads="1"/>
          </p:cNvSpPr>
          <p:nvPr/>
        </p:nvSpPr>
        <p:spPr bwMode="auto">
          <a:xfrm>
            <a:off x="5143504" y="3733800"/>
            <a:ext cx="3643338" cy="1828800"/>
          </a:xfrm>
          <a:prstGeom prst="rect">
            <a:avLst/>
          </a:prstGeom>
          <a:noFill/>
          <a:ln w="9525">
            <a:noFill/>
            <a:miter lim="800000"/>
            <a:headEnd/>
            <a:tailEnd/>
          </a:ln>
          <a:effectLst/>
        </p:spPr>
        <p:txBody>
          <a:bodyPr anchor="ctr"/>
          <a:lstStyle/>
          <a:p>
            <a:pPr algn="ctr"/>
            <a:r>
              <a:rPr lang="el-GR" sz="2400" b="1" dirty="0">
                <a:solidFill>
                  <a:schemeClr val="tx2"/>
                </a:solidFill>
                <a:latin typeface="Arial" charset="0"/>
              </a:rPr>
              <a:t/>
            </a:r>
            <a:br>
              <a:rPr lang="el-GR" sz="2400" b="1" dirty="0">
                <a:solidFill>
                  <a:schemeClr val="tx2"/>
                </a:solidFill>
                <a:latin typeface="Arial" charset="0"/>
              </a:rPr>
            </a:br>
            <a:r>
              <a:rPr lang="el-GR" b="1" dirty="0" err="1" smtClean="0">
                <a:latin typeface="Arial" charset="0"/>
              </a:rPr>
              <a:t>Τρουλλαίος</a:t>
            </a:r>
            <a:r>
              <a:rPr lang="el-GR" b="1" dirty="0" smtClean="0">
                <a:latin typeface="Arial" charset="0"/>
              </a:rPr>
              <a:t> ναός με περίστωο μεταβατικού τύπου (10</a:t>
            </a:r>
            <a:r>
              <a:rPr lang="el-GR" b="1" baseline="30000" dirty="0" smtClean="0">
                <a:latin typeface="Arial" charset="0"/>
              </a:rPr>
              <a:t>ος</a:t>
            </a:r>
            <a:r>
              <a:rPr lang="el-GR" b="1" dirty="0" smtClean="0">
                <a:latin typeface="Arial" charset="0"/>
              </a:rPr>
              <a:t>  αιώνας </a:t>
            </a:r>
            <a:r>
              <a:rPr lang="el-GR" b="1" dirty="0" err="1" smtClean="0">
                <a:latin typeface="Arial" charset="0"/>
              </a:rPr>
              <a:t>μ.Χ</a:t>
            </a:r>
            <a:r>
              <a:rPr lang="el-GR" b="1" dirty="0" smtClean="0">
                <a:solidFill>
                  <a:schemeClr val="tx2"/>
                </a:solidFill>
                <a:latin typeface="Arial" charset="0"/>
              </a:rPr>
              <a:t>.</a:t>
            </a:r>
            <a:r>
              <a:rPr lang="el-GR" b="1" dirty="0" smtClean="0">
                <a:latin typeface="Arial" charset="0"/>
              </a:rPr>
              <a:t>)</a:t>
            </a:r>
            <a:r>
              <a:rPr lang="el-GR" dirty="0" smtClean="0">
                <a:solidFill>
                  <a:schemeClr val="tx2"/>
                </a:solidFill>
                <a:latin typeface="Arial" charset="0"/>
              </a:rPr>
              <a:t> </a:t>
            </a:r>
            <a:r>
              <a:rPr lang="el-GR" b="1" dirty="0">
                <a:solidFill>
                  <a:schemeClr val="tx2"/>
                </a:solidFill>
                <a:latin typeface="Arial" charset="0"/>
              </a:rPr>
              <a:t/>
            </a:r>
            <a:br>
              <a:rPr lang="el-GR" b="1" dirty="0">
                <a:solidFill>
                  <a:schemeClr val="tx2"/>
                </a:solidFill>
                <a:latin typeface="Arial" charset="0"/>
              </a:rPr>
            </a:br>
            <a:endParaRPr lang="el-GR" b="1" dirty="0">
              <a:solidFill>
                <a:schemeClr val="tx2"/>
              </a:solidFill>
              <a:latin typeface="Arial" charset="0"/>
            </a:endParaRPr>
          </a:p>
        </p:txBody>
      </p:sp>
      <p:pic>
        <p:nvPicPr>
          <p:cNvPr id="162825" name="Picture 9" descr="DSC04222"/>
          <p:cNvPicPr>
            <a:picLocks noChangeAspect="1" noChangeArrowheads="1"/>
          </p:cNvPicPr>
          <p:nvPr/>
        </p:nvPicPr>
        <p:blipFill>
          <a:blip r:embed="rId4" cstate="print"/>
          <a:srcRect r="1695"/>
          <a:stretch>
            <a:fillRect/>
          </a:stretch>
        </p:blipFill>
        <p:spPr bwMode="auto">
          <a:xfrm>
            <a:off x="152400" y="3352800"/>
            <a:ext cx="4419600" cy="3371850"/>
          </a:xfrm>
          <a:prstGeom prst="rect">
            <a:avLst/>
          </a:prstGeom>
          <a:noFill/>
        </p:spPr>
      </p:pic>
      <p:pic>
        <p:nvPicPr>
          <p:cNvPr id="162826" name="Picture 10" descr="DSC06935"/>
          <p:cNvPicPr>
            <a:picLocks noChangeAspect="1" noChangeArrowheads="1"/>
          </p:cNvPicPr>
          <p:nvPr/>
        </p:nvPicPr>
        <p:blipFill>
          <a:blip r:embed="rId5" cstate="print"/>
          <a:srcRect l="1193" t="22926" r="29607" b="16742"/>
          <a:stretch>
            <a:fillRect/>
          </a:stretch>
        </p:blipFill>
        <p:spPr bwMode="auto">
          <a:xfrm>
            <a:off x="152400" y="304800"/>
            <a:ext cx="4419600" cy="2890838"/>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457200" y="274638"/>
            <a:ext cx="8229600" cy="487362"/>
          </a:xfrm>
        </p:spPr>
        <p:txBody>
          <a:bodyPr/>
          <a:lstStyle/>
          <a:p>
            <a:r>
              <a:rPr lang="el-GR" sz="2000" b="1" dirty="0" smtClean="0"/>
              <a:t>Το </a:t>
            </a:r>
            <a:r>
              <a:rPr lang="el-GR" sz="2000" b="1" dirty="0"/>
              <a:t>εξωτερικό του ναού μετά τις εργασίες συντήρησης</a:t>
            </a:r>
          </a:p>
        </p:txBody>
      </p:sp>
      <p:pic>
        <p:nvPicPr>
          <p:cNvPr id="202756" name="Picture 4" descr="12784512_1072179376171514_2090788770_n"/>
          <p:cNvPicPr>
            <a:picLocks noChangeAspect="1" noChangeArrowheads="1"/>
          </p:cNvPicPr>
          <p:nvPr/>
        </p:nvPicPr>
        <p:blipFill>
          <a:blip r:embed="rId3" cstate="print"/>
          <a:srcRect l="3773" t="9897" r="5661" b="3011"/>
          <a:stretch>
            <a:fillRect/>
          </a:stretch>
        </p:blipFill>
        <p:spPr bwMode="auto">
          <a:xfrm>
            <a:off x="152400" y="1905000"/>
            <a:ext cx="4648200" cy="3352800"/>
          </a:xfrm>
          <a:prstGeom prst="rect">
            <a:avLst/>
          </a:prstGeom>
          <a:noFill/>
        </p:spPr>
      </p:pic>
      <p:pic>
        <p:nvPicPr>
          <p:cNvPr id="202757" name="Picture 5" descr="DSC04218"/>
          <p:cNvPicPr>
            <a:picLocks noChangeAspect="1" noChangeArrowheads="1"/>
          </p:cNvPicPr>
          <p:nvPr/>
        </p:nvPicPr>
        <p:blipFill>
          <a:blip r:embed="rId4" cstate="print"/>
          <a:srcRect/>
          <a:stretch>
            <a:fillRect/>
          </a:stretch>
        </p:blipFill>
        <p:spPr bwMode="auto">
          <a:xfrm>
            <a:off x="5029200" y="762000"/>
            <a:ext cx="3886200" cy="2914650"/>
          </a:xfrm>
          <a:prstGeom prst="rect">
            <a:avLst/>
          </a:prstGeom>
          <a:noFill/>
        </p:spPr>
      </p:pic>
      <p:pic>
        <p:nvPicPr>
          <p:cNvPr id="202758" name="Picture 6" descr="DSC06940"/>
          <p:cNvPicPr>
            <a:picLocks noChangeAspect="1" noChangeArrowheads="1"/>
          </p:cNvPicPr>
          <p:nvPr/>
        </p:nvPicPr>
        <p:blipFill>
          <a:blip r:embed="rId5" cstate="print"/>
          <a:srcRect/>
          <a:stretch>
            <a:fillRect/>
          </a:stretch>
        </p:blipFill>
        <p:spPr bwMode="auto">
          <a:xfrm>
            <a:off x="5029200" y="3810000"/>
            <a:ext cx="3886200" cy="29146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checkerboard(across)">
                                      <p:cBhvr>
                                        <p:cTn id="7" dur="500"/>
                                        <p:tgtEl>
                                          <p:spTgt spid="20275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2754"/>
                                        </p:tgtEl>
                                        <p:attrNameLst>
                                          <p:attrName>style.visibility</p:attrName>
                                        </p:attrNameLst>
                                      </p:cBhvr>
                                      <p:to>
                                        <p:strVal val="visible"/>
                                      </p:to>
                                    </p:set>
                                    <p:animEffect transition="in" filter="checkerboard(across)">
                                      <p:cBhvr>
                                        <p:cTn id="10" dur="500"/>
                                        <p:tgtEl>
                                          <p:spTgt spid="20275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02757"/>
                                        </p:tgtEl>
                                        <p:attrNameLst>
                                          <p:attrName>style.visibility</p:attrName>
                                        </p:attrNameLst>
                                      </p:cBhvr>
                                      <p:to>
                                        <p:strVal val="visible"/>
                                      </p:to>
                                    </p:set>
                                    <p:animEffect transition="in" filter="checkerboard(across)">
                                      <p:cBhvr>
                                        <p:cTn id="15" dur="500"/>
                                        <p:tgtEl>
                                          <p:spTgt spid="20275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202758"/>
                                        </p:tgtEl>
                                        <p:attrNameLst>
                                          <p:attrName>style.visibility</p:attrName>
                                        </p:attrNameLst>
                                      </p:cBhvr>
                                      <p:to>
                                        <p:strVal val="visible"/>
                                      </p:to>
                                    </p:set>
                                    <p:animEffect transition="in" filter="checkerboard(across)">
                                      <p:cBhvr>
                                        <p:cTn id="20" dur="500"/>
                                        <p:tgtEl>
                                          <p:spTgt spid="202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4 - Θέση κειμένου"/>
          <p:cNvSpPr>
            <a:spLocks noGrp="1"/>
          </p:cNvSpPr>
          <p:nvPr>
            <p:ph type="body" sz="half" idx="2"/>
          </p:nvPr>
        </p:nvSpPr>
        <p:spPr>
          <a:xfrm>
            <a:off x="214282" y="285728"/>
            <a:ext cx="8929718" cy="6572272"/>
          </a:xfrm>
        </p:spPr>
        <p:txBody>
          <a:bodyPr>
            <a:normAutofit fontScale="70000" lnSpcReduction="20000"/>
          </a:bodyPr>
          <a:lstStyle/>
          <a:p>
            <a:pPr algn="ctr"/>
            <a:r>
              <a:rPr lang="el-GR" sz="3400" dirty="0" smtClean="0"/>
              <a:t>Ο ναός είναι το παλαιότερο σωζόμενο κτίσμα στη Δράμα. </a:t>
            </a:r>
          </a:p>
          <a:p>
            <a:pPr algn="ctr"/>
            <a:r>
              <a:rPr lang="el-GR" sz="3400" dirty="0" smtClean="0"/>
              <a:t>Κτίστηκε στο υψηλότερο μέρος της πόλης </a:t>
            </a:r>
          </a:p>
          <a:p>
            <a:pPr algn="ctr"/>
            <a:r>
              <a:rPr lang="el-GR" sz="3400" dirty="0" smtClean="0"/>
              <a:t>κατά τη διάρκεια του 10ου αιώνα. </a:t>
            </a:r>
          </a:p>
          <a:p>
            <a:pPr algn="ctr"/>
            <a:endParaRPr lang="el-GR" sz="3400" dirty="0" smtClean="0"/>
          </a:p>
          <a:p>
            <a:pPr algn="ctr"/>
            <a:r>
              <a:rPr lang="el-GR" sz="3400" dirty="0" smtClean="0"/>
              <a:t>Η εκκλησία ήταν πιθανώς αφιερωμένη στη Θεοτόκο. </a:t>
            </a:r>
          </a:p>
          <a:p>
            <a:pPr algn="ctr"/>
            <a:r>
              <a:rPr lang="el-GR" sz="3400" dirty="0" smtClean="0"/>
              <a:t>Ανεγέρθηκε επάνω στα ερείπια </a:t>
            </a:r>
            <a:r>
              <a:rPr lang="el-GR" sz="3400" dirty="0" err="1" smtClean="0"/>
              <a:t>τρίκλιτης</a:t>
            </a:r>
            <a:r>
              <a:rPr lang="el-GR" sz="3400" dirty="0" smtClean="0"/>
              <a:t> βασιλικής του 6</a:t>
            </a:r>
            <a:r>
              <a:rPr lang="el-GR" sz="3400" baseline="30000" dirty="0" smtClean="0"/>
              <a:t>ου</a:t>
            </a:r>
            <a:r>
              <a:rPr lang="el-GR" sz="3400" dirty="0" smtClean="0"/>
              <a:t> αιώνα, που τα λείψανά της αποκαλύφθηκαν κατά τις εργασίες διαμόρφωσης του </a:t>
            </a:r>
            <a:r>
              <a:rPr lang="el-GR" sz="3400" dirty="0" err="1" smtClean="0"/>
              <a:t>αύλειου</a:t>
            </a:r>
            <a:r>
              <a:rPr lang="el-GR" sz="3400" dirty="0" smtClean="0"/>
              <a:t> χώρου.</a:t>
            </a:r>
          </a:p>
          <a:p>
            <a:pPr algn="ctr"/>
            <a:endParaRPr lang="el-GR" sz="3400" dirty="0" smtClean="0"/>
          </a:p>
          <a:p>
            <a:pPr algn="ctr"/>
            <a:r>
              <a:rPr lang="el-GR" sz="3400" dirty="0" err="1" smtClean="0"/>
              <a:t>Τρουλλαίος</a:t>
            </a:r>
            <a:r>
              <a:rPr lang="el-GR" sz="3400" dirty="0" smtClean="0"/>
              <a:t> ναός με περίστωο μεταβατικού τύπου.</a:t>
            </a:r>
          </a:p>
          <a:p>
            <a:pPr algn="ctr"/>
            <a:endParaRPr lang="el-GR" sz="3100" dirty="0" smtClean="0"/>
          </a:p>
          <a:p>
            <a:pPr algn="ctr"/>
            <a:r>
              <a:rPr lang="el-GR" sz="3400" dirty="0" smtClean="0"/>
              <a:t>Ως προς την αρχιτεκτονική ο ναός προδίδει επιδράσεις </a:t>
            </a:r>
          </a:p>
          <a:p>
            <a:pPr algn="ctr"/>
            <a:r>
              <a:rPr lang="el-GR" sz="3400" dirty="0" smtClean="0"/>
              <a:t>από τα δύο σπουδαιότερα κέντρα της αυτοκρατορίας. Την Κωνσταντινούπολη και τη Θεσσαλονίκη </a:t>
            </a:r>
          </a:p>
          <a:p>
            <a:pPr algn="ctr"/>
            <a:r>
              <a:rPr lang="el-GR" sz="3400" dirty="0" smtClean="0"/>
              <a:t>Και εμφανίζει ομοιότητες με εμβληματικά μνημεία </a:t>
            </a:r>
          </a:p>
          <a:p>
            <a:pPr algn="ctr"/>
            <a:r>
              <a:rPr lang="el-GR" sz="3400" dirty="0" smtClean="0"/>
              <a:t>της βυζαντινής ναοδομίας, </a:t>
            </a:r>
          </a:p>
          <a:p>
            <a:pPr algn="ctr"/>
            <a:r>
              <a:rPr lang="el-GR" sz="3400" dirty="0" smtClean="0"/>
              <a:t>όπως η Αγία Σοφία Θεσσαλονίκης </a:t>
            </a:r>
          </a:p>
          <a:p>
            <a:pPr algn="ctr"/>
            <a:r>
              <a:rPr lang="el-GR" sz="3400" dirty="0" smtClean="0"/>
              <a:t>και η Κοίμηση της Θεοτόκου στη Νίκαια της Βιθυνίας </a:t>
            </a:r>
            <a:r>
              <a:rPr lang="el-GR" sz="3400" dirty="0" err="1" smtClean="0"/>
              <a:t>Μικράς</a:t>
            </a:r>
            <a:r>
              <a:rPr lang="el-GR" sz="3400" dirty="0" smtClean="0"/>
              <a:t> Ασίας.</a:t>
            </a:r>
          </a:p>
          <a:p>
            <a:endParaRPr lang="el-GR" sz="3400"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928794" y="2428868"/>
            <a:ext cx="5072098" cy="1071570"/>
          </a:xfrm>
        </p:spPr>
        <p:txBody>
          <a:bodyPr>
            <a:normAutofit/>
          </a:bodyPr>
          <a:lstStyle/>
          <a:p>
            <a:r>
              <a:rPr lang="el-GR" sz="4400" dirty="0" smtClean="0"/>
              <a:t>           ΤΑΞΙΑΡΧΕΣ</a:t>
            </a:r>
            <a:endParaRPr lang="el-GR" sz="4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30051" name="Rectangle 3"/>
          <p:cNvSpPr>
            <a:spLocks noChangeArrowheads="1"/>
          </p:cNvSpPr>
          <p:nvPr/>
        </p:nvSpPr>
        <p:spPr bwMode="auto">
          <a:xfrm>
            <a:off x="5181600" y="4419600"/>
            <a:ext cx="3505200" cy="1524000"/>
          </a:xfrm>
          <a:prstGeom prst="rect">
            <a:avLst/>
          </a:prstGeom>
          <a:noFill/>
          <a:ln w="9525">
            <a:noFill/>
            <a:miter lim="800000"/>
            <a:headEnd/>
            <a:tailEnd/>
          </a:ln>
          <a:effectLst/>
        </p:spPr>
        <p:txBody>
          <a:bodyPr anchor="ctr"/>
          <a:lstStyle/>
          <a:p>
            <a:pPr algn="ctr"/>
            <a:r>
              <a:rPr lang="el-GR" sz="2000" b="1" dirty="0">
                <a:solidFill>
                  <a:schemeClr val="tx2"/>
                </a:solidFill>
                <a:latin typeface="Arial" charset="0"/>
              </a:rPr>
              <a:t/>
            </a:r>
            <a:br>
              <a:rPr lang="el-GR" sz="2000" b="1" dirty="0">
                <a:solidFill>
                  <a:schemeClr val="tx2"/>
                </a:solidFill>
                <a:latin typeface="Arial" charset="0"/>
              </a:rPr>
            </a:br>
            <a:r>
              <a:rPr lang="el-GR" sz="1600" b="1" dirty="0" err="1">
                <a:latin typeface="Arial" charset="0"/>
              </a:rPr>
              <a:t>Μονόχωρος</a:t>
            </a:r>
            <a:r>
              <a:rPr lang="el-GR" sz="1600" b="1" dirty="0">
                <a:latin typeface="Arial" charset="0"/>
              </a:rPr>
              <a:t> </a:t>
            </a:r>
            <a:r>
              <a:rPr lang="el-GR" sz="1600" b="1" dirty="0" err="1">
                <a:latin typeface="Arial" charset="0"/>
              </a:rPr>
              <a:t>καμαροσκεπής</a:t>
            </a:r>
            <a:r>
              <a:rPr lang="el-GR" sz="1600" b="1" dirty="0">
                <a:latin typeface="Arial" charset="0"/>
              </a:rPr>
              <a:t> ναός </a:t>
            </a:r>
            <a:br>
              <a:rPr lang="el-GR" sz="1600" b="1" dirty="0">
                <a:latin typeface="Arial" charset="0"/>
              </a:rPr>
            </a:br>
            <a:r>
              <a:rPr lang="el-GR" sz="1600" b="1" dirty="0">
                <a:latin typeface="Arial" charset="0"/>
              </a:rPr>
              <a:t>(σήμερα </a:t>
            </a:r>
            <a:r>
              <a:rPr lang="el-GR" sz="1600" b="1" dirty="0" err="1">
                <a:latin typeface="Arial" charset="0"/>
              </a:rPr>
              <a:t>ξυλόστεγος</a:t>
            </a:r>
            <a:r>
              <a:rPr lang="el-GR" sz="1600" b="1" dirty="0">
                <a:latin typeface="Arial" charset="0"/>
              </a:rPr>
              <a:t> )</a:t>
            </a:r>
            <a:br>
              <a:rPr lang="el-GR" sz="1600" b="1" dirty="0">
                <a:latin typeface="Arial" charset="0"/>
              </a:rPr>
            </a:br>
            <a:r>
              <a:rPr lang="el-GR" sz="1600" b="1" dirty="0">
                <a:latin typeface="Arial" charset="0"/>
              </a:rPr>
              <a:t>(αρχές 14</a:t>
            </a:r>
            <a:r>
              <a:rPr lang="el-GR" sz="1600" b="1" baseline="30000" dirty="0">
                <a:latin typeface="Arial" charset="0"/>
              </a:rPr>
              <a:t>ου</a:t>
            </a:r>
            <a:r>
              <a:rPr lang="el-GR" sz="1600" b="1" dirty="0">
                <a:latin typeface="Arial" charset="0"/>
              </a:rPr>
              <a:t> αι. μ. Χ.)</a:t>
            </a:r>
          </a:p>
        </p:txBody>
      </p:sp>
      <p:sp>
        <p:nvSpPr>
          <p:cNvPr id="130054" name="Rectangle 6"/>
          <p:cNvSpPr>
            <a:spLocks noGrp="1" noChangeArrowheads="1"/>
          </p:cNvSpPr>
          <p:nvPr>
            <p:ph type="title"/>
          </p:nvPr>
        </p:nvSpPr>
        <p:spPr>
          <a:xfrm>
            <a:off x="2071670" y="214290"/>
            <a:ext cx="4267200" cy="411163"/>
          </a:xfrm>
          <a:noFill/>
          <a:ln/>
        </p:spPr>
        <p:txBody>
          <a:bodyPr>
            <a:noAutofit/>
          </a:bodyPr>
          <a:lstStyle/>
          <a:p>
            <a:r>
              <a:rPr lang="el-GR" sz="3200" b="1" dirty="0" smtClean="0"/>
              <a:t>ΤΑΞΙΑΡΧΕΣ</a:t>
            </a:r>
            <a:endParaRPr lang="el-GR" sz="3200" b="1" dirty="0"/>
          </a:p>
        </p:txBody>
      </p:sp>
      <p:pic>
        <p:nvPicPr>
          <p:cNvPr id="130055" name="Picture 7" descr="12498645_1072066902849428_1095582509_n"/>
          <p:cNvPicPr>
            <a:picLocks noChangeAspect="1" noChangeArrowheads="1"/>
          </p:cNvPicPr>
          <p:nvPr/>
        </p:nvPicPr>
        <p:blipFill>
          <a:blip r:embed="rId3" cstate="print"/>
          <a:srcRect l="1408" t="8597" r="11267" b="23158"/>
          <a:stretch>
            <a:fillRect/>
          </a:stretch>
        </p:blipFill>
        <p:spPr bwMode="auto">
          <a:xfrm>
            <a:off x="304800" y="685800"/>
            <a:ext cx="5181600" cy="3038475"/>
          </a:xfrm>
          <a:prstGeom prst="rect">
            <a:avLst/>
          </a:prstGeom>
          <a:noFill/>
        </p:spPr>
      </p:pic>
      <p:pic>
        <p:nvPicPr>
          <p:cNvPr id="130059" name="Picture 11"/>
          <p:cNvPicPr>
            <a:picLocks noChangeAspect="1" noChangeArrowheads="1"/>
          </p:cNvPicPr>
          <p:nvPr/>
        </p:nvPicPr>
        <p:blipFill>
          <a:blip r:embed="rId4" cstate="print"/>
          <a:srcRect/>
          <a:stretch>
            <a:fillRect/>
          </a:stretch>
        </p:blipFill>
        <p:spPr bwMode="auto">
          <a:xfrm>
            <a:off x="304800" y="3810000"/>
            <a:ext cx="3200400" cy="2854325"/>
          </a:xfrm>
          <a:prstGeom prst="rect">
            <a:avLst/>
          </a:prstGeom>
          <a:noFill/>
        </p:spPr>
      </p:pic>
      <p:pic>
        <p:nvPicPr>
          <p:cNvPr id="130060" name="Picture 12" descr="σάρωση0002α"/>
          <p:cNvPicPr>
            <a:picLocks noChangeAspect="1" noChangeArrowheads="1"/>
          </p:cNvPicPr>
          <p:nvPr/>
        </p:nvPicPr>
        <p:blipFill>
          <a:blip r:embed="rId5" cstate="print"/>
          <a:srcRect/>
          <a:stretch>
            <a:fillRect/>
          </a:stretch>
        </p:blipFill>
        <p:spPr bwMode="auto">
          <a:xfrm>
            <a:off x="5943600" y="609600"/>
            <a:ext cx="2844800" cy="32004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457200" y="274638"/>
            <a:ext cx="8229600" cy="487362"/>
          </a:xfrm>
        </p:spPr>
        <p:txBody>
          <a:bodyPr/>
          <a:lstStyle/>
          <a:p>
            <a:r>
              <a:rPr lang="el-GR" sz="2000" b="1" dirty="0" smtClean="0"/>
              <a:t>Βόρεια </a:t>
            </a:r>
            <a:r>
              <a:rPr lang="el-GR" sz="2000" b="1" dirty="0"/>
              <a:t>πλευρά. Υπαίθρια γλυπτοθήκη</a:t>
            </a:r>
          </a:p>
        </p:txBody>
      </p:sp>
      <p:sp>
        <p:nvSpPr>
          <p:cNvPr id="204805" name="AutoShape 5" descr="Αποτέλεσμα εικόνας για ναός ταξιαρχών δραμας"/>
          <p:cNvSpPr>
            <a:spLocks noChangeAspect="1" noChangeArrowheads="1"/>
          </p:cNvSpPr>
          <p:nvPr/>
        </p:nvSpPr>
        <p:spPr bwMode="auto">
          <a:xfrm>
            <a:off x="4419600" y="3276600"/>
            <a:ext cx="304800" cy="304800"/>
          </a:xfrm>
          <a:prstGeom prst="rect">
            <a:avLst/>
          </a:prstGeom>
          <a:noFill/>
        </p:spPr>
        <p:txBody>
          <a:bodyPr/>
          <a:lstStyle/>
          <a:p>
            <a:endParaRPr lang="el-GR"/>
          </a:p>
        </p:txBody>
      </p:sp>
      <p:sp>
        <p:nvSpPr>
          <p:cNvPr id="204807" name="AutoShape 7" descr="Αποτέλεσμα εικόνας για ναός ταξιαρχών δραμας"/>
          <p:cNvSpPr>
            <a:spLocks noChangeAspect="1" noChangeArrowheads="1"/>
          </p:cNvSpPr>
          <p:nvPr/>
        </p:nvSpPr>
        <p:spPr bwMode="auto">
          <a:xfrm>
            <a:off x="4419600" y="3276600"/>
            <a:ext cx="304800" cy="304800"/>
          </a:xfrm>
          <a:prstGeom prst="rect">
            <a:avLst/>
          </a:prstGeom>
          <a:noFill/>
        </p:spPr>
        <p:txBody>
          <a:bodyPr/>
          <a:lstStyle/>
          <a:p>
            <a:endParaRPr lang="el-GR"/>
          </a:p>
        </p:txBody>
      </p:sp>
      <p:pic>
        <p:nvPicPr>
          <p:cNvPr id="204811" name="Picture 11" descr="main_image_1_101_orig"/>
          <p:cNvPicPr>
            <a:picLocks noChangeAspect="1" noChangeArrowheads="1"/>
          </p:cNvPicPr>
          <p:nvPr/>
        </p:nvPicPr>
        <p:blipFill>
          <a:blip r:embed="rId3" cstate="print"/>
          <a:srcRect/>
          <a:stretch>
            <a:fillRect/>
          </a:stretch>
        </p:blipFill>
        <p:spPr bwMode="auto">
          <a:xfrm>
            <a:off x="609600" y="914400"/>
            <a:ext cx="8382000" cy="5595938"/>
          </a:xfrm>
          <a:prstGeom prst="rect">
            <a:avLst/>
          </a:prstGeom>
          <a:noFill/>
        </p:spPr>
      </p:pic>
      <p:sp>
        <p:nvSpPr>
          <p:cNvPr id="204812" name="Oval 12"/>
          <p:cNvSpPr>
            <a:spLocks noChangeArrowheads="1"/>
          </p:cNvSpPr>
          <p:nvPr/>
        </p:nvSpPr>
        <p:spPr bwMode="auto">
          <a:xfrm>
            <a:off x="4953000" y="2895600"/>
            <a:ext cx="914400" cy="533400"/>
          </a:xfrm>
          <a:prstGeom prst="ellipse">
            <a:avLst/>
          </a:prstGeom>
          <a:noFill/>
          <a:ln w="38100">
            <a:solidFill>
              <a:srgbClr val="FF0000"/>
            </a:solidFill>
            <a:round/>
            <a:headEnd/>
            <a:tailEnd/>
          </a:ln>
          <a:effectLst/>
        </p:spPr>
        <p:txBody>
          <a:bodyPr wrap="none" anchor="ctr"/>
          <a:lstStyle/>
          <a:p>
            <a:endParaRPr lang="el-GR"/>
          </a:p>
        </p:txBody>
      </p:sp>
      <p:sp>
        <p:nvSpPr>
          <p:cNvPr id="204813" name="Oval 13"/>
          <p:cNvSpPr>
            <a:spLocks noChangeArrowheads="1"/>
          </p:cNvSpPr>
          <p:nvPr/>
        </p:nvSpPr>
        <p:spPr bwMode="auto">
          <a:xfrm>
            <a:off x="2057400" y="2514600"/>
            <a:ext cx="838200" cy="304800"/>
          </a:xfrm>
          <a:prstGeom prst="ellipse">
            <a:avLst/>
          </a:prstGeom>
          <a:noFill/>
          <a:ln w="38100">
            <a:solidFill>
              <a:srgbClr val="FF0000"/>
            </a:solidFill>
            <a:round/>
            <a:headEnd/>
            <a:tailEnd/>
          </a:ln>
          <a:effectLst/>
        </p:spPr>
        <p:txBody>
          <a:bodyPr wrap="none" anchor="ctr"/>
          <a:lstStyle/>
          <a:p>
            <a:endParaRPr lang="el-GR"/>
          </a:p>
        </p:txBody>
      </p:sp>
      <p:sp>
        <p:nvSpPr>
          <p:cNvPr id="204814" name="Oval 14"/>
          <p:cNvSpPr>
            <a:spLocks noChangeArrowheads="1"/>
          </p:cNvSpPr>
          <p:nvPr/>
        </p:nvSpPr>
        <p:spPr bwMode="auto">
          <a:xfrm>
            <a:off x="3581400" y="2362200"/>
            <a:ext cx="1295400" cy="381000"/>
          </a:xfrm>
          <a:prstGeom prst="ellipse">
            <a:avLst/>
          </a:prstGeom>
          <a:noFill/>
          <a:ln w="38100">
            <a:solidFill>
              <a:srgbClr val="FF0000"/>
            </a:solidFill>
            <a:round/>
            <a:headEnd/>
            <a:tailEnd/>
          </a:ln>
          <a:effectLst/>
        </p:spPr>
        <p:txBody>
          <a:bodyPr wrap="none" anchor="ctr"/>
          <a:lstStyle/>
          <a:p>
            <a:endParaRPr lang="el-GR"/>
          </a:p>
        </p:txBody>
      </p:sp>
      <p:sp>
        <p:nvSpPr>
          <p:cNvPr id="204815" name="Oval 15"/>
          <p:cNvSpPr>
            <a:spLocks noChangeArrowheads="1"/>
          </p:cNvSpPr>
          <p:nvPr/>
        </p:nvSpPr>
        <p:spPr bwMode="auto">
          <a:xfrm>
            <a:off x="5867400" y="3200400"/>
            <a:ext cx="762000" cy="457200"/>
          </a:xfrm>
          <a:prstGeom prst="ellipse">
            <a:avLst/>
          </a:prstGeom>
          <a:noFill/>
          <a:ln w="38100">
            <a:solidFill>
              <a:srgbClr val="FF0000"/>
            </a:solidFill>
            <a:round/>
            <a:headEnd/>
            <a:tailEnd/>
          </a:ln>
          <a:effectLst/>
        </p:spPr>
        <p:txBody>
          <a:bodyPr wrap="none" anchor="ctr"/>
          <a:lstStyle/>
          <a:p>
            <a:endParaRPr lang="el-GR"/>
          </a:p>
        </p:txBody>
      </p:sp>
      <p:sp>
        <p:nvSpPr>
          <p:cNvPr id="204816" name="Oval 16"/>
          <p:cNvSpPr>
            <a:spLocks noChangeArrowheads="1"/>
          </p:cNvSpPr>
          <p:nvPr/>
        </p:nvSpPr>
        <p:spPr bwMode="auto">
          <a:xfrm>
            <a:off x="4419600" y="2362200"/>
            <a:ext cx="1524000" cy="457200"/>
          </a:xfrm>
          <a:prstGeom prst="ellipse">
            <a:avLst/>
          </a:prstGeom>
          <a:noFill/>
          <a:ln w="38100">
            <a:solidFill>
              <a:srgbClr val="FF0000"/>
            </a:solidFill>
            <a:round/>
            <a:headEnd/>
            <a:tailEnd/>
          </a:ln>
          <a:effectLst/>
        </p:spPr>
        <p:txBody>
          <a:bodyPr wrap="none" anchor="ctr"/>
          <a:lstStyle/>
          <a:p>
            <a:endParaRPr lang="el-GR"/>
          </a:p>
        </p:txBody>
      </p:sp>
      <p:sp>
        <p:nvSpPr>
          <p:cNvPr id="204817" name="Oval 17"/>
          <p:cNvSpPr>
            <a:spLocks noChangeArrowheads="1"/>
          </p:cNvSpPr>
          <p:nvPr/>
        </p:nvSpPr>
        <p:spPr bwMode="auto">
          <a:xfrm>
            <a:off x="533400" y="3505200"/>
            <a:ext cx="1524000" cy="990600"/>
          </a:xfrm>
          <a:prstGeom prst="ellipse">
            <a:avLst/>
          </a:prstGeom>
          <a:noFill/>
          <a:ln w="38100">
            <a:solidFill>
              <a:srgbClr val="FF0000"/>
            </a:solidFill>
            <a:round/>
            <a:headEnd/>
            <a:tailEnd/>
          </a:ln>
          <a:effectLst/>
        </p:spPr>
        <p:txBody>
          <a:bodyPr wrap="none" anchor="ctr"/>
          <a:lstStyle/>
          <a:p>
            <a:endParaRPr lang="el-G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03780" name="Rectangle 4"/>
          <p:cNvSpPr>
            <a:spLocks noGrp="1" noChangeArrowheads="1"/>
          </p:cNvSpPr>
          <p:nvPr>
            <p:ph type="title"/>
          </p:nvPr>
        </p:nvSpPr>
        <p:spPr>
          <a:xfrm>
            <a:off x="457200" y="152400"/>
            <a:ext cx="8229600" cy="457200"/>
          </a:xfrm>
        </p:spPr>
        <p:txBody>
          <a:bodyPr/>
          <a:lstStyle/>
          <a:p>
            <a:r>
              <a:rPr lang="el-GR" sz="2000" b="1" dirty="0" smtClean="0"/>
              <a:t>Τοιχογραφίες</a:t>
            </a:r>
            <a:r>
              <a:rPr lang="el-GR" sz="2000" b="1" dirty="0"/>
              <a:t>.</a:t>
            </a:r>
            <a:r>
              <a:rPr lang="el-GR" sz="2400" b="1" dirty="0"/>
              <a:t> </a:t>
            </a:r>
          </a:p>
        </p:txBody>
      </p:sp>
      <p:pic>
        <p:nvPicPr>
          <p:cNvPr id="203782" name="Picture 6" descr="σάρωση0001"/>
          <p:cNvPicPr>
            <a:picLocks noChangeAspect="1" noChangeArrowheads="1"/>
          </p:cNvPicPr>
          <p:nvPr/>
        </p:nvPicPr>
        <p:blipFill>
          <a:blip r:embed="rId3" cstate="print"/>
          <a:srcRect l="11600" t="2000" r="15091" b="55106"/>
          <a:stretch>
            <a:fillRect/>
          </a:stretch>
        </p:blipFill>
        <p:spPr bwMode="auto">
          <a:xfrm>
            <a:off x="3429000" y="685800"/>
            <a:ext cx="2743200" cy="2743200"/>
          </a:xfrm>
          <a:prstGeom prst="rect">
            <a:avLst/>
          </a:prstGeom>
          <a:noFill/>
        </p:spPr>
      </p:pic>
      <p:pic>
        <p:nvPicPr>
          <p:cNvPr id="203784" name="Picture 8" descr="σάρωση0001"/>
          <p:cNvPicPr>
            <a:picLocks noChangeAspect="1" noChangeArrowheads="1"/>
          </p:cNvPicPr>
          <p:nvPr/>
        </p:nvPicPr>
        <p:blipFill>
          <a:blip r:embed="rId4" cstate="print"/>
          <a:srcRect t="53322" b="2766"/>
          <a:stretch>
            <a:fillRect/>
          </a:stretch>
        </p:blipFill>
        <p:spPr bwMode="auto">
          <a:xfrm>
            <a:off x="381000" y="685800"/>
            <a:ext cx="2735263" cy="2743200"/>
          </a:xfrm>
          <a:prstGeom prst="rect">
            <a:avLst/>
          </a:prstGeom>
          <a:noFill/>
        </p:spPr>
      </p:pic>
      <p:sp>
        <p:nvSpPr>
          <p:cNvPr id="203785" name="Rectangle 9"/>
          <p:cNvSpPr>
            <a:spLocks noChangeArrowheads="1"/>
          </p:cNvSpPr>
          <p:nvPr/>
        </p:nvSpPr>
        <p:spPr bwMode="auto">
          <a:xfrm>
            <a:off x="6705600" y="5181600"/>
            <a:ext cx="1066800" cy="563563"/>
          </a:xfrm>
          <a:prstGeom prst="rect">
            <a:avLst/>
          </a:prstGeom>
          <a:noFill/>
          <a:ln w="9525">
            <a:noFill/>
            <a:miter lim="800000"/>
            <a:headEnd/>
            <a:tailEnd/>
          </a:ln>
          <a:effectLst/>
        </p:spPr>
        <p:txBody>
          <a:bodyPr anchor="ctr"/>
          <a:lstStyle/>
          <a:p>
            <a:pPr algn="ctr"/>
            <a:r>
              <a:rPr lang="el-GR" sz="2000" b="1" dirty="0" smtClean="0"/>
              <a:t>Τάφος</a:t>
            </a:r>
            <a:endParaRPr lang="el-GR" sz="2000" b="1" dirty="0"/>
          </a:p>
        </p:txBody>
      </p:sp>
      <p:pic>
        <p:nvPicPr>
          <p:cNvPr id="203787" name="Picture 11" descr="magazine_article_43_main_f"/>
          <p:cNvPicPr>
            <a:picLocks noChangeAspect="1" noChangeArrowheads="1"/>
          </p:cNvPicPr>
          <p:nvPr/>
        </p:nvPicPr>
        <p:blipFill>
          <a:blip r:embed="rId5" cstate="print"/>
          <a:srcRect l="10278" t="9143" r="9207"/>
          <a:stretch>
            <a:fillRect/>
          </a:stretch>
        </p:blipFill>
        <p:spPr bwMode="auto">
          <a:xfrm>
            <a:off x="2667000" y="3581400"/>
            <a:ext cx="3581400" cy="3028950"/>
          </a:xfrm>
          <a:prstGeom prst="rect">
            <a:avLst/>
          </a:prstGeom>
          <a:noFill/>
        </p:spPr>
      </p:pic>
      <p:pic>
        <p:nvPicPr>
          <p:cNvPr id="203789" name="Picture 13" descr="IMG_1658"/>
          <p:cNvPicPr>
            <a:picLocks noChangeAspect="1" noChangeArrowheads="1"/>
          </p:cNvPicPr>
          <p:nvPr/>
        </p:nvPicPr>
        <p:blipFill>
          <a:blip r:embed="rId6" cstate="print"/>
          <a:srcRect/>
          <a:stretch>
            <a:fillRect/>
          </a:stretch>
        </p:blipFill>
        <p:spPr bwMode="auto">
          <a:xfrm>
            <a:off x="304800" y="3581400"/>
            <a:ext cx="2220913" cy="2971800"/>
          </a:xfrm>
          <a:prstGeom prst="rect">
            <a:avLst/>
          </a:prstGeom>
          <a:noFill/>
        </p:spPr>
      </p:pic>
      <p:pic>
        <p:nvPicPr>
          <p:cNvPr id="203791" name="Picture 15"/>
          <p:cNvPicPr>
            <a:picLocks noChangeAspect="1" noChangeArrowheads="1"/>
          </p:cNvPicPr>
          <p:nvPr/>
        </p:nvPicPr>
        <p:blipFill>
          <a:blip r:embed="rId7" cstate="print"/>
          <a:srcRect l="47887" t="13637" r="11571" b="42046"/>
          <a:stretch>
            <a:fillRect/>
          </a:stretch>
        </p:blipFill>
        <p:spPr bwMode="auto">
          <a:xfrm>
            <a:off x="6400800" y="685800"/>
            <a:ext cx="2554288" cy="38100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3780"/>
                                        </p:tgtEl>
                                        <p:attrNameLst>
                                          <p:attrName>style.visibility</p:attrName>
                                        </p:attrNameLst>
                                      </p:cBhvr>
                                      <p:to>
                                        <p:strVal val="visible"/>
                                      </p:to>
                                    </p:set>
                                    <p:animEffect transition="in" filter="checkerboard(across)">
                                      <p:cBhvr>
                                        <p:cTn id="7" dur="500"/>
                                        <p:tgtEl>
                                          <p:spTgt spid="20378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3782"/>
                                        </p:tgtEl>
                                        <p:attrNameLst>
                                          <p:attrName>style.visibility</p:attrName>
                                        </p:attrNameLst>
                                      </p:cBhvr>
                                      <p:to>
                                        <p:strVal val="visible"/>
                                      </p:to>
                                    </p:set>
                                    <p:animEffect transition="in" filter="checkerboard(across)">
                                      <p:cBhvr>
                                        <p:cTn id="12" dur="500"/>
                                        <p:tgtEl>
                                          <p:spTgt spid="203782"/>
                                        </p:tgtEl>
                                      </p:cBhvr>
                                    </p:animEffect>
                                  </p:childTnLst>
                                </p:cTn>
                              </p:par>
                            </p:childTnLst>
                          </p:cTn>
                        </p:par>
                        <p:par>
                          <p:cTn id="13" fill="hold">
                            <p:stCondLst>
                              <p:cond delay="500"/>
                            </p:stCondLst>
                            <p:childTnLst>
                              <p:par>
                                <p:cTn id="14" presetID="5" presetClass="entr" presetSubtype="10" fill="hold" nodeType="afterEffect">
                                  <p:stCondLst>
                                    <p:cond delay="0"/>
                                  </p:stCondLst>
                                  <p:childTnLst>
                                    <p:set>
                                      <p:cBhvr>
                                        <p:cTn id="15" dur="1" fill="hold">
                                          <p:stCondLst>
                                            <p:cond delay="0"/>
                                          </p:stCondLst>
                                        </p:cTn>
                                        <p:tgtEl>
                                          <p:spTgt spid="203784"/>
                                        </p:tgtEl>
                                        <p:attrNameLst>
                                          <p:attrName>style.visibility</p:attrName>
                                        </p:attrNameLst>
                                      </p:cBhvr>
                                      <p:to>
                                        <p:strVal val="visible"/>
                                      </p:to>
                                    </p:set>
                                    <p:animEffect transition="in" filter="checkerboard(across)">
                                      <p:cBhvr>
                                        <p:cTn id="16" dur="500"/>
                                        <p:tgtEl>
                                          <p:spTgt spid="203784"/>
                                        </p:tgtEl>
                                      </p:cBhvr>
                                    </p:animEffect>
                                  </p:childTnLst>
                                </p:cTn>
                              </p:par>
                              <p:par>
                                <p:cTn id="17" presetID="5" presetClass="entr" presetSubtype="10" fill="hold" nodeType="withEffect">
                                  <p:stCondLst>
                                    <p:cond delay="0"/>
                                  </p:stCondLst>
                                  <p:childTnLst>
                                    <p:set>
                                      <p:cBhvr>
                                        <p:cTn id="18" dur="1" fill="hold">
                                          <p:stCondLst>
                                            <p:cond delay="0"/>
                                          </p:stCondLst>
                                        </p:cTn>
                                        <p:tgtEl>
                                          <p:spTgt spid="203791"/>
                                        </p:tgtEl>
                                        <p:attrNameLst>
                                          <p:attrName>style.visibility</p:attrName>
                                        </p:attrNameLst>
                                      </p:cBhvr>
                                      <p:to>
                                        <p:strVal val="visible"/>
                                      </p:to>
                                    </p:set>
                                    <p:animEffect transition="in" filter="checkerboard(across)">
                                      <p:cBhvr>
                                        <p:cTn id="19" dur="500"/>
                                        <p:tgtEl>
                                          <p:spTgt spid="203791"/>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203789"/>
                                        </p:tgtEl>
                                        <p:attrNameLst>
                                          <p:attrName>style.visibility</p:attrName>
                                        </p:attrNameLst>
                                      </p:cBhvr>
                                      <p:to>
                                        <p:strVal val="visible"/>
                                      </p:to>
                                    </p:set>
                                    <p:animEffect transition="in" filter="checkerboard(across)">
                                      <p:cBhvr>
                                        <p:cTn id="24" dur="500"/>
                                        <p:tgtEl>
                                          <p:spTgt spid="203789"/>
                                        </p:tgtEl>
                                      </p:cBhvr>
                                    </p:animEffect>
                                  </p:childTnLst>
                                </p:cTn>
                              </p:par>
                              <p:par>
                                <p:cTn id="25" presetID="5" presetClass="entr" presetSubtype="10" fill="hold" nodeType="withEffect">
                                  <p:stCondLst>
                                    <p:cond delay="0"/>
                                  </p:stCondLst>
                                  <p:childTnLst>
                                    <p:set>
                                      <p:cBhvr>
                                        <p:cTn id="26" dur="1" fill="hold">
                                          <p:stCondLst>
                                            <p:cond delay="0"/>
                                          </p:stCondLst>
                                        </p:cTn>
                                        <p:tgtEl>
                                          <p:spTgt spid="203787"/>
                                        </p:tgtEl>
                                        <p:attrNameLst>
                                          <p:attrName>style.visibility</p:attrName>
                                        </p:attrNameLst>
                                      </p:cBhvr>
                                      <p:to>
                                        <p:strVal val="visible"/>
                                      </p:to>
                                    </p:set>
                                    <p:animEffect transition="in" filter="checkerboard(across)">
                                      <p:cBhvr>
                                        <p:cTn id="27" dur="500"/>
                                        <p:tgtEl>
                                          <p:spTgt spid="203787"/>
                                        </p:tgtEl>
                                      </p:cBhvr>
                                    </p:animEffect>
                                  </p:childTnLst>
                                </p:cTn>
                              </p:par>
                              <p:par>
                                <p:cTn id="28" presetID="5" presetClass="entr" presetSubtype="10" fill="hold" grpId="0" nodeType="withEffect">
                                  <p:stCondLst>
                                    <p:cond delay="0"/>
                                  </p:stCondLst>
                                  <p:childTnLst>
                                    <p:set>
                                      <p:cBhvr>
                                        <p:cTn id="29" dur="1" fill="hold">
                                          <p:stCondLst>
                                            <p:cond delay="0"/>
                                          </p:stCondLst>
                                        </p:cTn>
                                        <p:tgtEl>
                                          <p:spTgt spid="203785"/>
                                        </p:tgtEl>
                                        <p:attrNameLst>
                                          <p:attrName>style.visibility</p:attrName>
                                        </p:attrNameLst>
                                      </p:cBhvr>
                                      <p:to>
                                        <p:strVal val="visible"/>
                                      </p:to>
                                    </p:set>
                                    <p:animEffect transition="in" filter="checkerboard(across)">
                                      <p:cBhvr>
                                        <p:cTn id="30" dur="500"/>
                                        <p:tgtEl>
                                          <p:spTgt spid="203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80" grpId="0"/>
      <p:bldP spid="20378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6172200" y="2667000"/>
            <a:ext cx="2819400" cy="1143000"/>
          </a:xfrm>
        </p:spPr>
        <p:txBody>
          <a:bodyPr/>
          <a:lstStyle/>
          <a:p>
            <a:r>
              <a:rPr lang="el-GR" sz="2000" b="1" dirty="0" smtClean="0"/>
              <a:t>Τέμπλο</a:t>
            </a:r>
            <a:endParaRPr lang="el-GR" sz="2000" b="1" dirty="0"/>
          </a:p>
        </p:txBody>
      </p:sp>
      <p:pic>
        <p:nvPicPr>
          <p:cNvPr id="175110" name="Picture 6"/>
          <p:cNvPicPr>
            <a:picLocks noChangeAspect="1" noChangeArrowheads="1"/>
          </p:cNvPicPr>
          <p:nvPr/>
        </p:nvPicPr>
        <p:blipFill>
          <a:blip r:embed="rId3" cstate="print">
            <a:grayscl/>
          </a:blip>
          <a:srcRect t="3653" r="2777"/>
          <a:stretch>
            <a:fillRect/>
          </a:stretch>
        </p:blipFill>
        <p:spPr bwMode="auto">
          <a:xfrm>
            <a:off x="3429000" y="4267200"/>
            <a:ext cx="2667000" cy="2411413"/>
          </a:xfrm>
          <a:prstGeom prst="rect">
            <a:avLst/>
          </a:prstGeom>
          <a:noFill/>
          <a:ln w="9525">
            <a:noFill/>
            <a:miter lim="800000"/>
            <a:headEnd/>
            <a:tailEnd/>
          </a:ln>
          <a:effectLst/>
        </p:spPr>
      </p:pic>
      <p:pic>
        <p:nvPicPr>
          <p:cNvPr id="175111" name="Picture 7"/>
          <p:cNvPicPr>
            <a:picLocks noChangeAspect="1" noChangeArrowheads="1"/>
          </p:cNvPicPr>
          <p:nvPr/>
        </p:nvPicPr>
        <p:blipFill>
          <a:blip r:embed="rId4" cstate="print">
            <a:grayscl/>
          </a:blip>
          <a:srcRect r="4762"/>
          <a:stretch>
            <a:fillRect/>
          </a:stretch>
        </p:blipFill>
        <p:spPr bwMode="auto">
          <a:xfrm>
            <a:off x="304800" y="4267200"/>
            <a:ext cx="3048000" cy="2362200"/>
          </a:xfrm>
          <a:prstGeom prst="rect">
            <a:avLst/>
          </a:prstGeom>
          <a:noFill/>
          <a:ln w="9525">
            <a:noFill/>
            <a:miter lim="800000"/>
            <a:headEnd/>
            <a:tailEnd/>
          </a:ln>
          <a:effectLst/>
        </p:spPr>
      </p:pic>
      <p:pic>
        <p:nvPicPr>
          <p:cNvPr id="175114" name="Picture 10" descr="12781959_1072066909516094_1998923844_n"/>
          <p:cNvPicPr>
            <a:picLocks noChangeAspect="1" noChangeArrowheads="1"/>
          </p:cNvPicPr>
          <p:nvPr/>
        </p:nvPicPr>
        <p:blipFill>
          <a:blip r:embed="rId5" cstate="print"/>
          <a:srcRect l="9334" r="8000" b="2557"/>
          <a:stretch>
            <a:fillRect/>
          </a:stretch>
        </p:blipFill>
        <p:spPr bwMode="auto">
          <a:xfrm>
            <a:off x="304800" y="152400"/>
            <a:ext cx="5715000" cy="3968750"/>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Autofit/>
          </a:bodyPr>
          <a:lstStyle/>
          <a:p>
            <a:pPr>
              <a:buNone/>
            </a:pPr>
            <a:endParaRPr lang="el-GR" sz="2800" dirty="0" smtClean="0"/>
          </a:p>
          <a:p>
            <a:pPr algn="ctr">
              <a:buNone/>
            </a:pPr>
            <a:r>
              <a:rPr lang="el-GR" sz="2800" dirty="0" smtClean="0"/>
              <a:t>Ήταν μεγάλη η χαρά μας, </a:t>
            </a:r>
          </a:p>
          <a:p>
            <a:pPr algn="ctr">
              <a:buNone/>
            </a:pPr>
            <a:r>
              <a:rPr lang="el-GR" sz="2800" dirty="0" smtClean="0"/>
              <a:t>όταν μάθαμε ότι θα  συμμετέχουμε </a:t>
            </a:r>
          </a:p>
          <a:p>
            <a:pPr algn="ctr">
              <a:buNone/>
            </a:pPr>
            <a:r>
              <a:rPr lang="el-GR" sz="2800" dirty="0" smtClean="0"/>
              <a:t>σε ένα πρόγραμμα με θέμα την γνωριμία </a:t>
            </a:r>
          </a:p>
          <a:p>
            <a:pPr algn="ctr">
              <a:buNone/>
            </a:pPr>
            <a:r>
              <a:rPr lang="el-GR" sz="2800" dirty="0" smtClean="0"/>
              <a:t>με τα θρησκευτικά μνημεία της πόλης μας</a:t>
            </a:r>
          </a:p>
          <a:p>
            <a:pPr algn="ctr">
              <a:buNone/>
            </a:pPr>
            <a:r>
              <a:rPr lang="el-GR" sz="2800" dirty="0" smtClean="0"/>
              <a:t>Όταν μάλιστα πληροφορηθήκαμε </a:t>
            </a:r>
          </a:p>
          <a:p>
            <a:pPr algn="ctr">
              <a:buNone/>
            </a:pPr>
            <a:r>
              <a:rPr lang="el-GR" sz="2800" dirty="0" smtClean="0"/>
              <a:t>ότι σαν σύμπραξη σχολείων, </a:t>
            </a:r>
          </a:p>
          <a:p>
            <a:pPr algn="ctr">
              <a:buNone/>
            </a:pPr>
            <a:r>
              <a:rPr lang="el-GR" sz="2800" dirty="0" smtClean="0"/>
              <a:t>εμείς το </a:t>
            </a:r>
            <a:r>
              <a:rPr lang="el-GR" sz="2800" b="1" dirty="0" smtClean="0"/>
              <a:t>2</a:t>
            </a:r>
            <a:r>
              <a:rPr lang="el-GR" sz="2800" b="1" baseline="30000" dirty="0" smtClean="0"/>
              <a:t>ο</a:t>
            </a:r>
            <a:r>
              <a:rPr lang="el-GR" sz="2800" b="1" dirty="0" smtClean="0"/>
              <a:t> Γυμνάσιο</a:t>
            </a:r>
            <a:r>
              <a:rPr lang="el-GR" sz="2800" dirty="0" smtClean="0"/>
              <a:t>, και το </a:t>
            </a:r>
            <a:r>
              <a:rPr lang="el-GR" sz="2800" b="1" dirty="0" smtClean="0"/>
              <a:t>1</a:t>
            </a:r>
            <a:r>
              <a:rPr lang="el-GR" sz="2800" b="1" baseline="30000" dirty="0" smtClean="0"/>
              <a:t>ο</a:t>
            </a:r>
            <a:r>
              <a:rPr lang="el-GR" sz="2800" b="1" dirty="0" smtClean="0"/>
              <a:t> ΕΠΑΛ Δράμας</a:t>
            </a:r>
            <a:r>
              <a:rPr lang="el-GR" sz="2800" dirty="0" smtClean="0"/>
              <a:t>, </a:t>
            </a:r>
          </a:p>
          <a:p>
            <a:pPr algn="ctr">
              <a:buNone/>
            </a:pPr>
            <a:r>
              <a:rPr lang="el-GR" sz="2800" dirty="0" smtClean="0"/>
              <a:t>συνάψαμε  Σύμφωνο Συνεργασίας </a:t>
            </a:r>
          </a:p>
          <a:p>
            <a:pPr algn="ctr">
              <a:buNone/>
            </a:pPr>
            <a:r>
              <a:rPr lang="el-GR" sz="2800" dirty="0" smtClean="0"/>
              <a:t>με το </a:t>
            </a:r>
            <a:r>
              <a:rPr lang="el-GR" sz="2800" b="1" dirty="0" smtClean="0"/>
              <a:t>ΠΑΤΡΙΑΡΧΙΚΟ ΙΔΡΥΜΑ ΠΑΤΕΡΙΚΩΝ ΜΕΛΕΤΩΝ</a:t>
            </a:r>
            <a:r>
              <a:rPr lang="el-GR" sz="2800" dirty="0" smtClean="0"/>
              <a:t>, </a:t>
            </a:r>
          </a:p>
          <a:p>
            <a:pPr algn="ctr">
              <a:buNone/>
            </a:pPr>
            <a:r>
              <a:rPr lang="el-GR" sz="2800" dirty="0" smtClean="0"/>
              <a:t>η χαρά μας ήταν τόσο μεγάλη, </a:t>
            </a:r>
          </a:p>
          <a:p>
            <a:pPr algn="ctr">
              <a:buNone/>
            </a:pPr>
            <a:r>
              <a:rPr lang="el-GR" sz="2800" dirty="0" smtClean="0"/>
              <a:t>που ανυπομονούσαμε να αρχίσουμε!</a:t>
            </a:r>
          </a:p>
          <a:p>
            <a:pPr algn="ctr">
              <a:buNone/>
            </a:pPr>
            <a:r>
              <a:rPr lang="el-GR" sz="2800" dirty="0" smtClean="0"/>
              <a:t>Ας ξεκινήσουμε λοιπόν το ταξίδι μας!</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2400" dirty="0" smtClean="0"/>
              <a:t> Ο μικρός </a:t>
            </a:r>
            <a:r>
              <a:rPr lang="el-GR" sz="2400" b="1" u="sng" dirty="0" smtClean="0"/>
              <a:t>ναός των Ταξιαρχών</a:t>
            </a:r>
            <a:r>
              <a:rPr lang="el-GR" sz="2400" dirty="0" smtClean="0"/>
              <a:t>,</a:t>
            </a:r>
            <a:r>
              <a:rPr lang="el-GR" sz="2400" b="1" dirty="0" smtClean="0"/>
              <a:t> </a:t>
            </a:r>
            <a:r>
              <a:rPr lang="el-GR" sz="2400" dirty="0" smtClean="0"/>
              <a:t>μέσα στα τείχη </a:t>
            </a:r>
            <a:br>
              <a:rPr lang="el-GR" sz="2400" dirty="0" smtClean="0"/>
            </a:br>
            <a:r>
              <a:rPr lang="el-GR" sz="2400" dirty="0" smtClean="0"/>
              <a:t>και πολύ κοντά στην ανατολική πύλη. </a:t>
            </a:r>
            <a:br>
              <a:rPr lang="el-GR" sz="2400" dirty="0" smtClean="0"/>
            </a:br>
            <a:r>
              <a:rPr lang="el-GR" sz="2400" dirty="0" err="1" smtClean="0"/>
              <a:t>Μονόχωρος</a:t>
            </a:r>
            <a:r>
              <a:rPr lang="el-GR" sz="2400" dirty="0" smtClean="0"/>
              <a:t> </a:t>
            </a:r>
            <a:r>
              <a:rPr lang="el-GR" sz="2400" dirty="0" err="1" smtClean="0"/>
              <a:t>καμαροσκεπής</a:t>
            </a:r>
            <a:r>
              <a:rPr lang="el-GR" sz="2400" b="1" dirty="0" smtClean="0"/>
              <a:t> </a:t>
            </a:r>
            <a:r>
              <a:rPr lang="el-GR" sz="2400" dirty="0" smtClean="0"/>
              <a:t>αρχικά, σήμερα </a:t>
            </a:r>
            <a:r>
              <a:rPr lang="el-GR" sz="2400" dirty="0" err="1" smtClean="0"/>
              <a:t>ξυλόστεγος</a:t>
            </a:r>
            <a:r>
              <a:rPr lang="el-GR" sz="2400" dirty="0" smtClean="0"/>
              <a:t>,</a:t>
            </a:r>
            <a:br>
              <a:rPr lang="el-GR" sz="2400" dirty="0" smtClean="0"/>
            </a:br>
            <a:r>
              <a:rPr lang="el-GR" sz="2400" dirty="0" smtClean="0"/>
              <a:t> χρονολογείται στις αρχές του 14</a:t>
            </a:r>
            <a:r>
              <a:rPr lang="el-GR" sz="2400" baseline="30000" dirty="0" smtClean="0"/>
              <a:t>ου</a:t>
            </a:r>
            <a:r>
              <a:rPr lang="el-GR" sz="2400" dirty="0" smtClean="0"/>
              <a:t> αιώνα, </a:t>
            </a:r>
            <a:br>
              <a:rPr lang="el-GR" sz="2400" dirty="0" smtClean="0"/>
            </a:br>
            <a:r>
              <a:rPr lang="el-GR" sz="2400" dirty="0" smtClean="0"/>
              <a:t>στην </a:t>
            </a:r>
            <a:r>
              <a:rPr lang="el-GR" sz="2400" dirty="0" err="1" smtClean="0"/>
              <a:t>παλαιολόγεια</a:t>
            </a:r>
            <a:r>
              <a:rPr lang="el-GR" sz="2400" dirty="0" smtClean="0"/>
              <a:t> δηλαδή περίοδο. </a:t>
            </a:r>
            <a:br>
              <a:rPr lang="el-GR" sz="2400" dirty="0" smtClean="0"/>
            </a:br>
            <a:r>
              <a:rPr lang="el-GR" sz="2400" dirty="0" smtClean="0"/>
              <a:t/>
            </a:r>
            <a:br>
              <a:rPr lang="el-GR" sz="2400" dirty="0" smtClean="0"/>
            </a:br>
            <a:r>
              <a:rPr lang="el-GR" sz="2400" dirty="0" smtClean="0"/>
              <a:t>Σπουδαίος, όχι τόσο για την αρχιτεκτονική του, </a:t>
            </a:r>
            <a:br>
              <a:rPr lang="el-GR" sz="2400" dirty="0" smtClean="0"/>
            </a:br>
            <a:r>
              <a:rPr lang="el-GR" sz="2400" dirty="0" smtClean="0"/>
              <a:t>όσο για το ότι αποτελεί ο ίδιος και ο περιβάλλων χώρος του</a:t>
            </a:r>
            <a:r>
              <a:rPr lang="el-GR" sz="2400" b="1" dirty="0" smtClean="0"/>
              <a:t> </a:t>
            </a:r>
            <a:br>
              <a:rPr lang="el-GR" sz="2400" b="1" dirty="0" smtClean="0"/>
            </a:br>
            <a:r>
              <a:rPr lang="el-GR" sz="2400" dirty="0" smtClean="0"/>
              <a:t>υπαίθρια γλυπτοθήκη, με εκθέματα, </a:t>
            </a:r>
            <a:br>
              <a:rPr lang="el-GR" sz="2400" dirty="0" smtClean="0"/>
            </a:br>
            <a:r>
              <a:rPr lang="el-GR" sz="2400" dirty="0" smtClean="0"/>
              <a:t>κάποια από τα οποία μάλιστα ενεπίγραφα, </a:t>
            </a:r>
            <a:br>
              <a:rPr lang="el-GR" sz="2400" dirty="0" smtClean="0"/>
            </a:br>
            <a:r>
              <a:rPr lang="el-GR" sz="2400" dirty="0" smtClean="0"/>
              <a:t>να χρονολογούνται από την ρωμαϊκή περίοδο και μετά. </a:t>
            </a:r>
            <a:br>
              <a:rPr lang="el-GR" sz="2400" dirty="0" smtClean="0"/>
            </a:br>
            <a:r>
              <a:rPr lang="el-GR" sz="2400" dirty="0" smtClean="0"/>
              <a:t/>
            </a:r>
            <a:br>
              <a:rPr lang="el-GR" sz="2400" dirty="0" smtClean="0"/>
            </a:br>
            <a:r>
              <a:rPr lang="el-GR" sz="2400" dirty="0" smtClean="0"/>
              <a:t>Το τέμπλο του</a:t>
            </a:r>
            <a:r>
              <a:rPr lang="el-GR" sz="2400" b="1" dirty="0" smtClean="0"/>
              <a:t> </a:t>
            </a:r>
            <a:r>
              <a:rPr lang="el-GR" sz="2400" dirty="0" smtClean="0"/>
              <a:t>χρονολογείται στον 11</a:t>
            </a:r>
            <a:r>
              <a:rPr lang="el-GR" sz="2400" baseline="30000" dirty="0" smtClean="0"/>
              <a:t>ο</a:t>
            </a:r>
            <a:r>
              <a:rPr lang="el-GR" sz="2400" dirty="0" smtClean="0"/>
              <a:t>. </a:t>
            </a:r>
            <a:br>
              <a:rPr lang="el-GR" sz="2400" dirty="0" smtClean="0"/>
            </a:br>
            <a:r>
              <a:rPr lang="el-GR" sz="2400" dirty="0" smtClean="0"/>
              <a:t>Άρα δεν ήταν αρχικά τέμπλο του ναού των Ταξιαρχών </a:t>
            </a:r>
            <a:br>
              <a:rPr lang="el-GR" sz="2400" dirty="0" smtClean="0"/>
            </a:br>
            <a:r>
              <a:rPr lang="el-GR" sz="2400" dirty="0" smtClean="0"/>
              <a:t>αλλά κάποιου άλλου ναού.</a:t>
            </a:r>
            <a:br>
              <a:rPr lang="el-GR" sz="2400" dirty="0" smtClean="0"/>
            </a:br>
            <a:r>
              <a:rPr lang="el-GR" sz="2400" dirty="0" smtClean="0"/>
              <a:t> Ποιού ναού ; Δεν γνωρίζουμε την απάντηση. </a:t>
            </a:r>
            <a:br>
              <a:rPr lang="el-GR" sz="2400" dirty="0" smtClean="0"/>
            </a:br>
            <a:endParaRPr lang="el-GR"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2400" dirty="0" smtClean="0"/>
              <a:t>Σπουδαίος και για τις τοιχογραφίες του, </a:t>
            </a:r>
            <a:br>
              <a:rPr lang="el-GR" sz="2400" dirty="0" smtClean="0"/>
            </a:br>
            <a:r>
              <a:rPr lang="el-GR" sz="2400" dirty="0" smtClean="0"/>
              <a:t>που αν και δεν σώζονται στην καλύτερη δυνατή κατάσταση, </a:t>
            </a:r>
            <a:br>
              <a:rPr lang="el-GR" sz="2400" dirty="0" smtClean="0"/>
            </a:br>
            <a:r>
              <a:rPr lang="el-GR" sz="2400" dirty="0" smtClean="0"/>
              <a:t>αποτελούν εξαίσια δείγματα της </a:t>
            </a:r>
            <a:r>
              <a:rPr lang="el-GR" sz="2400" dirty="0" err="1" smtClean="0"/>
              <a:t>παλαιολόγειας</a:t>
            </a:r>
            <a:r>
              <a:rPr lang="el-GR" sz="2400" dirty="0" smtClean="0"/>
              <a:t> ζωγραφικής</a:t>
            </a:r>
            <a:br>
              <a:rPr lang="el-GR" sz="2400" dirty="0" smtClean="0"/>
            </a:br>
            <a:r>
              <a:rPr lang="el-GR" sz="2400" dirty="0" smtClean="0"/>
              <a:t> του πρώτου μισού του 14</a:t>
            </a:r>
            <a:r>
              <a:rPr lang="el-GR" sz="2400" baseline="30000" dirty="0" smtClean="0"/>
              <a:t>ου</a:t>
            </a:r>
            <a:r>
              <a:rPr lang="el-GR" sz="2400" dirty="0" smtClean="0"/>
              <a:t> αιώνα. </a:t>
            </a:r>
            <a:br>
              <a:rPr lang="el-GR" sz="2400" dirty="0" smtClean="0"/>
            </a:br>
            <a:r>
              <a:rPr lang="el-GR" sz="2400" dirty="0" smtClean="0"/>
              <a:t/>
            </a:r>
            <a:br>
              <a:rPr lang="el-GR" sz="2400" dirty="0" smtClean="0"/>
            </a:br>
            <a:r>
              <a:rPr lang="el-GR" sz="2400" dirty="0" smtClean="0"/>
              <a:t>Ίσως μάλιστα αυτές οι τοιχογραφίες, </a:t>
            </a:r>
            <a:br>
              <a:rPr lang="el-GR" sz="2400" dirty="0" smtClean="0"/>
            </a:br>
            <a:r>
              <a:rPr lang="el-GR" sz="2400" dirty="0" smtClean="0"/>
              <a:t>με το εσχατολογικό τους περιεχόμενο, </a:t>
            </a:r>
            <a:br>
              <a:rPr lang="el-GR" sz="2400" dirty="0" smtClean="0"/>
            </a:br>
            <a:r>
              <a:rPr lang="el-GR" sz="2400" dirty="0" smtClean="0"/>
              <a:t>να δείχνουν πως αρχικά ο ναός χρησίμευσε ως ταφικό παρεκκλήσι. </a:t>
            </a:r>
            <a:br>
              <a:rPr lang="el-GR" sz="2400" dirty="0" smtClean="0"/>
            </a:br>
            <a:r>
              <a:rPr lang="el-GR" sz="2400" dirty="0" smtClean="0"/>
              <a:t>Αν αυτό μπορούσε να αποδειχτεί, τότε θα χτίστηκε</a:t>
            </a:r>
            <a:br>
              <a:rPr lang="el-GR" sz="2400" dirty="0" smtClean="0"/>
            </a:br>
            <a:r>
              <a:rPr lang="el-GR" sz="2400" dirty="0" smtClean="0"/>
              <a:t> από </a:t>
            </a:r>
            <a:r>
              <a:rPr lang="el-GR" sz="2400" dirty="0" err="1" smtClean="0"/>
              <a:t>χορηγεία</a:t>
            </a:r>
            <a:r>
              <a:rPr lang="el-GR" sz="2400" dirty="0" smtClean="0"/>
              <a:t> ή προς τιμήν κάποιου εξέχοντος προσώπου. </a:t>
            </a:r>
            <a:br>
              <a:rPr lang="el-GR" sz="2400" dirty="0" smtClean="0"/>
            </a:br>
            <a:r>
              <a:rPr lang="el-GR" sz="2400" dirty="0" smtClean="0"/>
              <a:t/>
            </a:r>
            <a:br>
              <a:rPr lang="el-GR" sz="2400" dirty="0" smtClean="0"/>
            </a:br>
            <a:r>
              <a:rPr lang="el-GR" sz="2400" dirty="0" smtClean="0"/>
              <a:t>Τι πιο εξέχων από κάποιο μέλος της αυτοκρατορικής οικογένειας. </a:t>
            </a:r>
            <a:br>
              <a:rPr lang="el-GR" sz="2400" dirty="0" smtClean="0"/>
            </a:br>
            <a:r>
              <a:rPr lang="el-GR" sz="2400" dirty="0" smtClean="0"/>
              <a:t>Η αυτοκράτειρα Ειρήνη η </a:t>
            </a:r>
            <a:r>
              <a:rPr lang="el-GR" sz="2400" dirty="0" err="1" smtClean="0"/>
              <a:t>Παλαιολογίνα</a:t>
            </a:r>
            <a:r>
              <a:rPr lang="el-GR" sz="2400" dirty="0" smtClean="0"/>
              <a:t> πέθανε στη Δράμα το 1317, στα χρόνια ανέγερσης του ναού. </a:t>
            </a:r>
            <a:br>
              <a:rPr lang="el-GR" sz="2400" dirty="0" smtClean="0"/>
            </a:br>
            <a:r>
              <a:rPr lang="el-GR" sz="2400" dirty="0" smtClean="0"/>
              <a:t>Ίσως να είναι το δικό της ταφικό παρεκκλήσι </a:t>
            </a:r>
            <a:br>
              <a:rPr lang="el-GR" sz="2400" dirty="0" smtClean="0"/>
            </a:br>
            <a:r>
              <a:rPr lang="el-GR" sz="2400" dirty="0" smtClean="0"/>
              <a:t>και ίσως ο τάφος</a:t>
            </a:r>
            <a:r>
              <a:rPr lang="el-GR" sz="2400" b="1" dirty="0" smtClean="0"/>
              <a:t> </a:t>
            </a:r>
            <a:r>
              <a:rPr lang="el-GR" sz="2400" dirty="0" smtClean="0"/>
              <a:t>στη νότια πλευρά της εκκλησίας </a:t>
            </a:r>
            <a:br>
              <a:rPr lang="el-GR" sz="2400" dirty="0" smtClean="0"/>
            </a:br>
            <a:r>
              <a:rPr lang="el-GR" sz="2400" dirty="0" smtClean="0"/>
              <a:t>να είναι ο δικός της τάφος.</a:t>
            </a:r>
            <a:endParaRPr lang="el-GR"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pPr lvl="0" fontAlgn="base">
              <a:spcAft>
                <a:spcPct val="0"/>
              </a:spcAft>
            </a:pPr>
            <a:r>
              <a:rPr lang="el-GR" sz="2400" dirty="0" smtClean="0"/>
              <a:t/>
            </a:r>
            <a:br>
              <a:rPr lang="el-GR" sz="2400" dirty="0" smtClean="0"/>
            </a:br>
            <a:r>
              <a:rPr lang="el-GR" sz="2400" dirty="0" smtClean="0"/>
              <a:t>Οι εργασίες συντήρησης του ναού των Ταξιαρχών πραγματοποιήθηκαν το Νοέμβριο του 1973. Ο ναός έχει κατασκευαστεί σύμφωνα με το </a:t>
            </a:r>
            <a:r>
              <a:rPr lang="el-GR" sz="2400" dirty="0" err="1" smtClean="0"/>
              <a:t>πλινθοπερίκλειστο</a:t>
            </a:r>
            <a:r>
              <a:rPr lang="el-GR" sz="2400" dirty="0" smtClean="0"/>
              <a:t> σύστημα τοιχοποιίας. </a:t>
            </a:r>
            <a:br>
              <a:rPr lang="el-GR" sz="2400" dirty="0" smtClean="0"/>
            </a:br>
            <a:r>
              <a:rPr lang="el-GR" sz="2400" dirty="0" smtClean="0"/>
              <a:t>Στις τοιχογραφίες, στις οποίες παριστάνεται ο κύκλος των Παθών του Χριστού και απεικονίζονται οι Ταξιάρχες, είναι εμφανής η αξιοποίηση της προοπτικής, καθώς και η πλαστικότητα και ο αυθορμητισμός στην απόδοση των χαρακτηριστικών των μορφών</a:t>
            </a:r>
            <a:r>
              <a:rPr lang="el-GR" dirty="0" smtClean="0"/>
              <a:t>,</a:t>
            </a:r>
            <a:r>
              <a:rPr lang="el-GR" smtClean="0"/>
              <a:t/>
            </a:r>
            <a:br>
              <a:rPr lang="el-GR" smtClean="0"/>
            </a:br>
            <a:r>
              <a:rPr lang="el-GR" sz="2400" smtClean="0"/>
              <a:t> Ο ναός έχει υποστεί πολλές ανακατασκευές (1861-1892). Κατά </a:t>
            </a:r>
            <a:r>
              <a:rPr lang="el-GR" sz="2400" dirty="0" smtClean="0"/>
              <a:t>τους τελευταίους χρόνους της τουρκοκρατίας ο ναός λειτούργησε και ως ναός της χριστιανικής κοινότητας της πόλης.</a:t>
            </a:r>
            <a:br>
              <a:rPr lang="el-GR" sz="2400" dirty="0" smtClean="0"/>
            </a:br>
            <a:r>
              <a:rPr lang="el-GR" sz="2400" dirty="0" smtClean="0"/>
              <a:t> </a:t>
            </a:r>
            <a:br>
              <a:rPr lang="el-GR" sz="2400" dirty="0" smtClean="0"/>
            </a:br>
            <a:r>
              <a:rPr lang="el-GR" dirty="0" smtClean="0"/>
              <a:t/>
            </a:r>
            <a:br>
              <a:rPr lang="el-GR" dirty="0" smtClean="0"/>
            </a:br>
            <a:endParaRPr lang="el-GR"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6DCA2">
            <a:alpha val="0"/>
          </a:srgb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7972452" cy="5011750"/>
          </a:xfrm>
        </p:spPr>
        <p:txBody>
          <a:bodyPr>
            <a:normAutofit/>
          </a:bodyPr>
          <a:lstStyle/>
          <a:p>
            <a:r>
              <a:rPr lang="el-GR" b="1" dirty="0" smtClean="0"/>
              <a:t>ΕΙΣΟΔΙΑ ΤΗΣ ΘΕΟΤΟΚΟΥ</a:t>
            </a:r>
            <a:br>
              <a:rPr lang="el-GR" b="1" dirty="0" smtClean="0"/>
            </a:br>
            <a:r>
              <a:rPr lang="el-GR" b="1" dirty="0" smtClean="0"/>
              <a:t>(ΠΑΛΑΙΑ ΜΗΤΡΟΠΟΛΗ)</a:t>
            </a:r>
            <a:endParaRPr lang="el-GR"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C000">
            <a:alpha val="0"/>
          </a:srgbClr>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274638"/>
            <a:ext cx="8229600" cy="487362"/>
          </a:xfrm>
        </p:spPr>
        <p:txBody>
          <a:bodyPr>
            <a:normAutofit fontScale="90000"/>
          </a:bodyPr>
          <a:lstStyle/>
          <a:p>
            <a:r>
              <a:rPr lang="el-GR" sz="3600" b="1" dirty="0" smtClean="0"/>
              <a:t>ΠΑΛΑΙΑ</a:t>
            </a:r>
            <a:r>
              <a:rPr lang="el-GR" sz="2400" b="1" dirty="0" smtClean="0"/>
              <a:t> </a:t>
            </a:r>
            <a:r>
              <a:rPr lang="el-GR" sz="3600" b="1" dirty="0"/>
              <a:t>ΜΗΤΡΟΠΟΛΗ</a:t>
            </a:r>
          </a:p>
        </p:txBody>
      </p:sp>
      <p:pic>
        <p:nvPicPr>
          <p:cNvPr id="143365" name="Picture 5" descr="DSC02967"/>
          <p:cNvPicPr>
            <a:picLocks noChangeAspect="1" noChangeArrowheads="1"/>
          </p:cNvPicPr>
          <p:nvPr/>
        </p:nvPicPr>
        <p:blipFill>
          <a:blip r:embed="rId3" cstate="print"/>
          <a:srcRect l="8264" t="12477" r="11356" b="13940"/>
          <a:stretch>
            <a:fillRect/>
          </a:stretch>
        </p:blipFill>
        <p:spPr bwMode="auto">
          <a:xfrm>
            <a:off x="304800" y="838200"/>
            <a:ext cx="4191000" cy="2876550"/>
          </a:xfrm>
          <a:prstGeom prst="rect">
            <a:avLst/>
          </a:prstGeom>
          <a:noFill/>
        </p:spPr>
      </p:pic>
      <p:pic>
        <p:nvPicPr>
          <p:cNvPr id="143366" name="Picture 6" descr="DSC02969"/>
          <p:cNvPicPr>
            <a:picLocks noChangeAspect="1" noChangeArrowheads="1"/>
          </p:cNvPicPr>
          <p:nvPr/>
        </p:nvPicPr>
        <p:blipFill>
          <a:blip r:embed="rId4" cstate="print"/>
          <a:srcRect r="7408" b="11157"/>
          <a:stretch>
            <a:fillRect/>
          </a:stretch>
        </p:blipFill>
        <p:spPr bwMode="auto">
          <a:xfrm>
            <a:off x="4724400" y="838200"/>
            <a:ext cx="3962400" cy="2852738"/>
          </a:xfrm>
          <a:prstGeom prst="rect">
            <a:avLst/>
          </a:prstGeom>
          <a:noFill/>
        </p:spPr>
      </p:pic>
      <p:sp>
        <p:nvSpPr>
          <p:cNvPr id="143367" name="Rectangle 7"/>
          <p:cNvSpPr>
            <a:spLocks noChangeArrowheads="1"/>
          </p:cNvSpPr>
          <p:nvPr/>
        </p:nvSpPr>
        <p:spPr bwMode="auto">
          <a:xfrm>
            <a:off x="3810000" y="4343400"/>
            <a:ext cx="5029200" cy="1447800"/>
          </a:xfrm>
          <a:prstGeom prst="rect">
            <a:avLst/>
          </a:prstGeom>
          <a:noFill/>
          <a:ln w="9525">
            <a:noFill/>
            <a:miter lim="800000"/>
            <a:headEnd/>
            <a:tailEnd/>
          </a:ln>
          <a:effectLst/>
        </p:spPr>
        <p:txBody>
          <a:bodyPr anchor="ctr"/>
          <a:lstStyle/>
          <a:p>
            <a:pPr algn="ctr"/>
            <a:r>
              <a:rPr lang="el-GR" sz="1600" b="1" dirty="0" err="1">
                <a:latin typeface="Arial" charset="0"/>
              </a:rPr>
              <a:t>Τρίκλιτη</a:t>
            </a:r>
            <a:r>
              <a:rPr lang="el-GR" sz="1600" b="1" dirty="0">
                <a:latin typeface="Arial" charset="0"/>
              </a:rPr>
              <a:t> </a:t>
            </a:r>
            <a:r>
              <a:rPr lang="el-GR" sz="1600" b="1" dirty="0" err="1">
                <a:latin typeface="Arial" charset="0"/>
              </a:rPr>
              <a:t>ξυλόστεγη</a:t>
            </a:r>
            <a:r>
              <a:rPr lang="el-GR" sz="1600" b="1" dirty="0">
                <a:latin typeface="Arial" charset="0"/>
              </a:rPr>
              <a:t> βασιλική (1834)</a:t>
            </a:r>
          </a:p>
        </p:txBody>
      </p:sp>
      <p:pic>
        <p:nvPicPr>
          <p:cNvPr id="143369" name="Picture 9"/>
          <p:cNvPicPr>
            <a:picLocks noChangeAspect="1" noChangeArrowheads="1"/>
          </p:cNvPicPr>
          <p:nvPr/>
        </p:nvPicPr>
        <p:blipFill>
          <a:blip r:embed="rId5" cstate="print"/>
          <a:srcRect/>
          <a:stretch>
            <a:fillRect/>
          </a:stretch>
        </p:blipFill>
        <p:spPr bwMode="auto">
          <a:xfrm>
            <a:off x="304800" y="3827463"/>
            <a:ext cx="3200400" cy="28194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CC99">
            <a:alpha val="0"/>
          </a:srgbClr>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52400" y="5410200"/>
            <a:ext cx="4800600" cy="990600"/>
          </a:xfrm>
        </p:spPr>
        <p:txBody>
          <a:bodyPr>
            <a:normAutofit fontScale="90000"/>
          </a:bodyPr>
          <a:lstStyle/>
          <a:p>
            <a:r>
              <a:rPr lang="el-GR" sz="1600"/>
              <a:t> </a:t>
            </a:r>
            <a:r>
              <a:rPr lang="el-GR" sz="1400" b="1"/>
              <a:t>Κάτοψη (</a:t>
            </a:r>
            <a:r>
              <a:rPr lang="el-GR" sz="1400" b="1" i="1"/>
              <a:t>προέλευση : Ν. Κωνσταντινίδης</a:t>
            </a:r>
            <a:r>
              <a:rPr lang="el-GR" sz="1400" b="1"/>
              <a:t>) </a:t>
            </a:r>
            <a:br>
              <a:rPr lang="el-GR" sz="1400" b="1"/>
            </a:br>
            <a:r>
              <a:rPr lang="el-GR" sz="1400" b="1"/>
              <a:t>και φωτογραφία του ναού της Παλαιάς Μητρόπολης (1834), πριν την αποφράδα μέρα (Σεπτέμβριος 1975), και φωτογραφία του ναού σήμερα</a:t>
            </a:r>
            <a:r>
              <a:rPr lang="el-GR" sz="1600"/>
              <a:t> </a:t>
            </a:r>
          </a:p>
        </p:txBody>
      </p:sp>
      <p:pic>
        <p:nvPicPr>
          <p:cNvPr id="138243" name="Picture 3" descr="P1000740"/>
          <p:cNvPicPr>
            <a:picLocks noChangeAspect="1" noChangeArrowheads="1"/>
          </p:cNvPicPr>
          <p:nvPr/>
        </p:nvPicPr>
        <p:blipFill>
          <a:blip r:embed="rId3" cstate="print"/>
          <a:srcRect/>
          <a:stretch>
            <a:fillRect/>
          </a:stretch>
        </p:blipFill>
        <p:spPr bwMode="auto">
          <a:xfrm>
            <a:off x="5181600" y="228600"/>
            <a:ext cx="3733800" cy="2444750"/>
          </a:xfrm>
          <a:prstGeom prst="rect">
            <a:avLst/>
          </a:prstGeom>
          <a:noFill/>
        </p:spPr>
      </p:pic>
      <p:pic>
        <p:nvPicPr>
          <p:cNvPr id="138244" name="Picture 4" descr="ΕΙΣΟΔΙΑ ΘΕΟΤΟΚΟΥ ΔΡΑΜΑΣ - Αντίγραφο"/>
          <p:cNvPicPr>
            <a:picLocks noChangeAspect="1" noChangeArrowheads="1"/>
          </p:cNvPicPr>
          <p:nvPr/>
        </p:nvPicPr>
        <p:blipFill>
          <a:blip r:embed="rId4" cstate="print"/>
          <a:srcRect l="11852" t="85654" r="59779" b="1404"/>
          <a:stretch>
            <a:fillRect/>
          </a:stretch>
        </p:blipFill>
        <p:spPr bwMode="auto">
          <a:xfrm>
            <a:off x="685800" y="3962400"/>
            <a:ext cx="2133600" cy="660400"/>
          </a:xfrm>
          <a:prstGeom prst="rect">
            <a:avLst/>
          </a:prstGeom>
          <a:noFill/>
        </p:spPr>
      </p:pic>
      <p:sp>
        <p:nvSpPr>
          <p:cNvPr id="138245" name="Line 5"/>
          <p:cNvSpPr>
            <a:spLocks noChangeShapeType="1"/>
          </p:cNvSpPr>
          <p:nvPr/>
        </p:nvSpPr>
        <p:spPr bwMode="auto">
          <a:xfrm>
            <a:off x="685800" y="4648200"/>
            <a:ext cx="2133600" cy="0"/>
          </a:xfrm>
          <a:prstGeom prst="line">
            <a:avLst/>
          </a:prstGeom>
          <a:noFill/>
          <a:ln w="38100">
            <a:solidFill>
              <a:srgbClr val="0000FF"/>
            </a:solidFill>
            <a:round/>
            <a:headEnd/>
            <a:tailEnd/>
          </a:ln>
          <a:effectLst/>
        </p:spPr>
        <p:txBody>
          <a:bodyPr/>
          <a:lstStyle/>
          <a:p>
            <a:endParaRPr lang="el-GR"/>
          </a:p>
        </p:txBody>
      </p:sp>
      <p:sp>
        <p:nvSpPr>
          <p:cNvPr id="138246" name="Line 6"/>
          <p:cNvSpPr>
            <a:spLocks noChangeShapeType="1"/>
          </p:cNvSpPr>
          <p:nvPr/>
        </p:nvSpPr>
        <p:spPr bwMode="auto">
          <a:xfrm>
            <a:off x="2819400" y="4038600"/>
            <a:ext cx="2057400" cy="0"/>
          </a:xfrm>
          <a:prstGeom prst="line">
            <a:avLst/>
          </a:prstGeom>
          <a:noFill/>
          <a:ln w="38100">
            <a:solidFill>
              <a:srgbClr val="0000FF"/>
            </a:solidFill>
            <a:round/>
            <a:headEnd/>
            <a:tailEnd/>
          </a:ln>
          <a:effectLst/>
        </p:spPr>
        <p:txBody>
          <a:bodyPr/>
          <a:lstStyle/>
          <a:p>
            <a:endParaRPr lang="el-GR"/>
          </a:p>
        </p:txBody>
      </p:sp>
      <p:sp>
        <p:nvSpPr>
          <p:cNvPr id="138247" name="Line 7"/>
          <p:cNvSpPr>
            <a:spLocks noChangeShapeType="1"/>
          </p:cNvSpPr>
          <p:nvPr/>
        </p:nvSpPr>
        <p:spPr bwMode="auto">
          <a:xfrm>
            <a:off x="2819400" y="4038600"/>
            <a:ext cx="0" cy="609600"/>
          </a:xfrm>
          <a:prstGeom prst="line">
            <a:avLst/>
          </a:prstGeom>
          <a:noFill/>
          <a:ln w="38100">
            <a:solidFill>
              <a:srgbClr val="0000FF"/>
            </a:solidFill>
            <a:round/>
            <a:headEnd/>
            <a:tailEnd/>
          </a:ln>
          <a:effectLst/>
        </p:spPr>
        <p:txBody>
          <a:bodyPr/>
          <a:lstStyle/>
          <a:p>
            <a:endParaRPr lang="el-GR"/>
          </a:p>
        </p:txBody>
      </p:sp>
      <p:sp>
        <p:nvSpPr>
          <p:cNvPr id="138248" name="Line 8"/>
          <p:cNvSpPr>
            <a:spLocks noChangeShapeType="1"/>
          </p:cNvSpPr>
          <p:nvPr/>
        </p:nvSpPr>
        <p:spPr bwMode="auto">
          <a:xfrm>
            <a:off x="685800" y="4038600"/>
            <a:ext cx="0" cy="609600"/>
          </a:xfrm>
          <a:prstGeom prst="line">
            <a:avLst/>
          </a:prstGeom>
          <a:noFill/>
          <a:ln w="38100">
            <a:solidFill>
              <a:srgbClr val="0000FF"/>
            </a:solidFill>
            <a:round/>
            <a:headEnd/>
            <a:tailEnd/>
          </a:ln>
          <a:effectLst/>
        </p:spPr>
        <p:txBody>
          <a:bodyPr/>
          <a:lstStyle/>
          <a:p>
            <a:endParaRPr lang="el-GR"/>
          </a:p>
        </p:txBody>
      </p:sp>
      <p:sp>
        <p:nvSpPr>
          <p:cNvPr id="138249" name="Line 9"/>
          <p:cNvSpPr>
            <a:spLocks noChangeShapeType="1"/>
          </p:cNvSpPr>
          <p:nvPr/>
        </p:nvSpPr>
        <p:spPr bwMode="auto">
          <a:xfrm>
            <a:off x="381000" y="4038600"/>
            <a:ext cx="304800" cy="0"/>
          </a:xfrm>
          <a:prstGeom prst="line">
            <a:avLst/>
          </a:prstGeom>
          <a:noFill/>
          <a:ln w="38100">
            <a:solidFill>
              <a:srgbClr val="0000FF"/>
            </a:solidFill>
            <a:round/>
            <a:headEnd/>
            <a:tailEnd/>
          </a:ln>
          <a:effectLst/>
        </p:spPr>
        <p:txBody>
          <a:bodyPr/>
          <a:lstStyle/>
          <a:p>
            <a:endParaRPr lang="el-GR"/>
          </a:p>
        </p:txBody>
      </p:sp>
      <p:sp>
        <p:nvSpPr>
          <p:cNvPr id="138250" name="Line 10"/>
          <p:cNvSpPr>
            <a:spLocks noChangeShapeType="1"/>
          </p:cNvSpPr>
          <p:nvPr/>
        </p:nvSpPr>
        <p:spPr bwMode="auto">
          <a:xfrm>
            <a:off x="6324600" y="3429000"/>
            <a:ext cx="0" cy="0"/>
          </a:xfrm>
          <a:prstGeom prst="line">
            <a:avLst/>
          </a:prstGeom>
          <a:noFill/>
          <a:ln w="9525">
            <a:solidFill>
              <a:schemeClr val="tx1"/>
            </a:solidFill>
            <a:round/>
            <a:headEnd/>
            <a:tailEnd/>
          </a:ln>
          <a:effectLst/>
        </p:spPr>
        <p:txBody>
          <a:bodyPr/>
          <a:lstStyle/>
          <a:p>
            <a:endParaRPr lang="el-GR"/>
          </a:p>
        </p:txBody>
      </p:sp>
      <p:sp>
        <p:nvSpPr>
          <p:cNvPr id="138251" name="Line 11"/>
          <p:cNvSpPr>
            <a:spLocks noChangeShapeType="1"/>
          </p:cNvSpPr>
          <p:nvPr/>
        </p:nvSpPr>
        <p:spPr bwMode="auto">
          <a:xfrm>
            <a:off x="5715000" y="3733800"/>
            <a:ext cx="0" cy="0"/>
          </a:xfrm>
          <a:prstGeom prst="line">
            <a:avLst/>
          </a:prstGeom>
          <a:noFill/>
          <a:ln w="9525">
            <a:solidFill>
              <a:schemeClr val="tx1"/>
            </a:solidFill>
            <a:round/>
            <a:headEnd/>
            <a:tailEnd/>
          </a:ln>
          <a:effectLst/>
        </p:spPr>
        <p:txBody>
          <a:bodyPr/>
          <a:lstStyle/>
          <a:p>
            <a:endParaRPr lang="el-GR"/>
          </a:p>
        </p:txBody>
      </p:sp>
      <p:sp>
        <p:nvSpPr>
          <p:cNvPr id="138252" name="Line 12"/>
          <p:cNvSpPr>
            <a:spLocks noChangeShapeType="1"/>
          </p:cNvSpPr>
          <p:nvPr/>
        </p:nvSpPr>
        <p:spPr bwMode="auto">
          <a:xfrm>
            <a:off x="6324600" y="838200"/>
            <a:ext cx="0" cy="1752600"/>
          </a:xfrm>
          <a:prstGeom prst="line">
            <a:avLst/>
          </a:prstGeom>
          <a:noFill/>
          <a:ln w="38100">
            <a:solidFill>
              <a:srgbClr val="FF0000"/>
            </a:solidFill>
            <a:round/>
            <a:headEnd/>
            <a:tailEnd/>
          </a:ln>
          <a:effectLst/>
        </p:spPr>
        <p:txBody>
          <a:bodyPr/>
          <a:lstStyle/>
          <a:p>
            <a:endParaRPr lang="el-GR"/>
          </a:p>
        </p:txBody>
      </p:sp>
      <p:sp>
        <p:nvSpPr>
          <p:cNvPr id="138253" name="Line 13"/>
          <p:cNvSpPr>
            <a:spLocks noChangeShapeType="1"/>
          </p:cNvSpPr>
          <p:nvPr/>
        </p:nvSpPr>
        <p:spPr bwMode="auto">
          <a:xfrm>
            <a:off x="8915400" y="838200"/>
            <a:ext cx="0" cy="1752600"/>
          </a:xfrm>
          <a:prstGeom prst="line">
            <a:avLst/>
          </a:prstGeom>
          <a:noFill/>
          <a:ln w="38100">
            <a:solidFill>
              <a:srgbClr val="FF0000"/>
            </a:solidFill>
            <a:round/>
            <a:headEnd/>
            <a:tailEnd/>
          </a:ln>
          <a:effectLst/>
        </p:spPr>
        <p:txBody>
          <a:bodyPr/>
          <a:lstStyle/>
          <a:p>
            <a:endParaRPr lang="el-GR"/>
          </a:p>
        </p:txBody>
      </p:sp>
      <p:sp>
        <p:nvSpPr>
          <p:cNvPr id="138254" name="Line 14"/>
          <p:cNvSpPr>
            <a:spLocks noChangeShapeType="1"/>
          </p:cNvSpPr>
          <p:nvPr/>
        </p:nvSpPr>
        <p:spPr bwMode="auto">
          <a:xfrm>
            <a:off x="6324600" y="838200"/>
            <a:ext cx="2590800" cy="0"/>
          </a:xfrm>
          <a:prstGeom prst="line">
            <a:avLst/>
          </a:prstGeom>
          <a:noFill/>
          <a:ln w="38100">
            <a:solidFill>
              <a:srgbClr val="FF0000"/>
            </a:solidFill>
            <a:round/>
            <a:headEnd/>
            <a:tailEnd/>
          </a:ln>
          <a:effectLst/>
        </p:spPr>
        <p:txBody>
          <a:bodyPr/>
          <a:lstStyle/>
          <a:p>
            <a:endParaRPr lang="el-GR"/>
          </a:p>
        </p:txBody>
      </p:sp>
      <p:sp>
        <p:nvSpPr>
          <p:cNvPr id="138255" name="Line 15"/>
          <p:cNvSpPr>
            <a:spLocks noChangeShapeType="1"/>
          </p:cNvSpPr>
          <p:nvPr/>
        </p:nvSpPr>
        <p:spPr bwMode="auto">
          <a:xfrm flipH="1">
            <a:off x="6324600" y="2590800"/>
            <a:ext cx="2590800" cy="0"/>
          </a:xfrm>
          <a:prstGeom prst="line">
            <a:avLst/>
          </a:prstGeom>
          <a:noFill/>
          <a:ln w="38100">
            <a:solidFill>
              <a:srgbClr val="FF0000"/>
            </a:solidFill>
            <a:round/>
            <a:headEnd/>
            <a:tailEnd/>
          </a:ln>
          <a:effectLst/>
        </p:spPr>
        <p:txBody>
          <a:bodyPr/>
          <a:lstStyle/>
          <a:p>
            <a:endParaRPr lang="el-GR"/>
          </a:p>
        </p:txBody>
      </p:sp>
      <p:pic>
        <p:nvPicPr>
          <p:cNvPr id="138256" name="Picture 16" descr="P1000744 - Αντίγραφο"/>
          <p:cNvPicPr>
            <a:picLocks noChangeAspect="1" noChangeArrowheads="1"/>
          </p:cNvPicPr>
          <p:nvPr/>
        </p:nvPicPr>
        <p:blipFill>
          <a:blip r:embed="rId5" cstate="print"/>
          <a:srcRect/>
          <a:stretch>
            <a:fillRect/>
          </a:stretch>
        </p:blipFill>
        <p:spPr bwMode="auto">
          <a:xfrm>
            <a:off x="5257800" y="3311525"/>
            <a:ext cx="3657600" cy="2808288"/>
          </a:xfrm>
          <a:prstGeom prst="rect">
            <a:avLst/>
          </a:prstGeom>
          <a:noFill/>
        </p:spPr>
      </p:pic>
      <p:pic>
        <p:nvPicPr>
          <p:cNvPr id="138257" name="Picture 17" descr="ΕΙΣΟΔΙΑ ΘΕΟΤΟΚΟΥ ΔΡΑΜΑΣ - Αντίγραφο - Αντίγραφο"/>
          <p:cNvPicPr>
            <a:picLocks noChangeAspect="1" noChangeArrowheads="1"/>
          </p:cNvPicPr>
          <p:nvPr/>
        </p:nvPicPr>
        <p:blipFill>
          <a:blip r:embed="rId6" cstate="print"/>
          <a:srcRect l="15291" t="11310" r="11905" b="15054"/>
          <a:stretch>
            <a:fillRect/>
          </a:stretch>
        </p:blipFill>
        <p:spPr bwMode="auto">
          <a:xfrm>
            <a:off x="381000" y="990600"/>
            <a:ext cx="4419600" cy="3032125"/>
          </a:xfrm>
          <a:prstGeom prst="rect">
            <a:avLst/>
          </a:prstGeom>
          <a:noFill/>
        </p:spPr>
      </p:pic>
      <p:sp>
        <p:nvSpPr>
          <p:cNvPr id="138258" name="Line 18"/>
          <p:cNvSpPr>
            <a:spLocks noChangeShapeType="1"/>
          </p:cNvSpPr>
          <p:nvPr/>
        </p:nvSpPr>
        <p:spPr bwMode="auto">
          <a:xfrm>
            <a:off x="381000" y="990600"/>
            <a:ext cx="4495800" cy="0"/>
          </a:xfrm>
          <a:prstGeom prst="line">
            <a:avLst/>
          </a:prstGeom>
          <a:noFill/>
          <a:ln w="38100">
            <a:solidFill>
              <a:srgbClr val="0000FF"/>
            </a:solidFill>
            <a:round/>
            <a:headEnd/>
            <a:tailEnd/>
          </a:ln>
          <a:effectLst/>
        </p:spPr>
        <p:txBody>
          <a:bodyPr/>
          <a:lstStyle/>
          <a:p>
            <a:endParaRPr lang="el-GR"/>
          </a:p>
        </p:txBody>
      </p:sp>
      <p:sp>
        <p:nvSpPr>
          <p:cNvPr id="138259" name="Line 19"/>
          <p:cNvSpPr>
            <a:spLocks noChangeShapeType="1"/>
          </p:cNvSpPr>
          <p:nvPr/>
        </p:nvSpPr>
        <p:spPr bwMode="auto">
          <a:xfrm>
            <a:off x="4876800" y="990600"/>
            <a:ext cx="0" cy="3048000"/>
          </a:xfrm>
          <a:prstGeom prst="line">
            <a:avLst/>
          </a:prstGeom>
          <a:noFill/>
          <a:ln w="38100">
            <a:solidFill>
              <a:srgbClr val="0000FF"/>
            </a:solidFill>
            <a:round/>
            <a:headEnd/>
            <a:tailEnd/>
          </a:ln>
          <a:effectLst/>
        </p:spPr>
        <p:txBody>
          <a:bodyPr/>
          <a:lstStyle/>
          <a:p>
            <a:endParaRPr lang="el-GR"/>
          </a:p>
        </p:txBody>
      </p:sp>
      <p:sp>
        <p:nvSpPr>
          <p:cNvPr id="138260" name="Line 20"/>
          <p:cNvSpPr>
            <a:spLocks noChangeShapeType="1"/>
          </p:cNvSpPr>
          <p:nvPr/>
        </p:nvSpPr>
        <p:spPr bwMode="auto">
          <a:xfrm>
            <a:off x="381000" y="990600"/>
            <a:ext cx="0" cy="3048000"/>
          </a:xfrm>
          <a:prstGeom prst="line">
            <a:avLst/>
          </a:prstGeom>
          <a:noFill/>
          <a:ln w="38100">
            <a:solidFill>
              <a:srgbClr val="0000FF"/>
            </a:solidFill>
            <a:round/>
            <a:headEnd/>
            <a:tailEnd/>
          </a:ln>
          <a:effectLst/>
        </p:spPr>
        <p:txBody>
          <a:bodyPr/>
          <a:lstStyle/>
          <a:p>
            <a:endParaRPr lang="el-G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CC99">
            <a:alpha val="0"/>
          </a:srgbClr>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42844" y="391080"/>
            <a:ext cx="8715436" cy="63709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Η παλαιά Μητρόπολη κτίστηκε τον 12</a:t>
            </a:r>
            <a:r>
              <a:rPr kumimoji="0" lang="el-GR" sz="2400" b="0" i="0" u="none" strike="noStrike" cap="none" normalizeH="0" baseline="30000" dirty="0" smtClean="0">
                <a:ln>
                  <a:noFill/>
                </a:ln>
                <a:solidFill>
                  <a:schemeClr val="tx1"/>
                </a:solidFill>
                <a:effectLst/>
                <a:ea typeface="Times New Roman" pitchFamily="18" charset="0"/>
                <a:cs typeface="Arial" pitchFamily="34" charset="0"/>
              </a:rPr>
              <a:t>ο</a:t>
            </a:r>
            <a:r>
              <a:rPr kumimoji="0" lang="el-GR" sz="2400" b="0" i="0" u="none" strike="noStrike" cap="none" normalizeH="0" baseline="0" dirty="0" smtClean="0">
                <a:ln>
                  <a:noFill/>
                </a:ln>
                <a:solidFill>
                  <a:schemeClr val="tx1"/>
                </a:solidFill>
                <a:effectLst/>
                <a:ea typeface="Times New Roman" pitchFamily="18" charset="0"/>
                <a:cs typeface="Arial" pitchFamily="34" charset="0"/>
              </a:rPr>
              <a:t> αιώνα.</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 </a:t>
            </a:r>
            <a:endParaRPr lang="el-GR" sz="2400" dirty="0" smtClean="0">
              <a:ea typeface="Times New Roman" pitchFamily="18" charset="0"/>
              <a:cs typeface="Arial" pitchFamily="34" charset="0"/>
            </a:endParaRP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Από τον ναό αυτό</a:t>
            </a:r>
            <a:r>
              <a:rPr kumimoji="0" lang="el-GR" sz="2400" b="0" i="0" u="none" strike="noStrike" cap="none" normalizeH="0" dirty="0" smtClean="0">
                <a:ln>
                  <a:noFill/>
                </a:ln>
                <a:solidFill>
                  <a:schemeClr val="tx1"/>
                </a:solidFill>
                <a:effectLst/>
                <a:ea typeface="Times New Roman" pitchFamily="18" charset="0"/>
                <a:cs typeface="Arial" pitchFamily="34" charset="0"/>
              </a:rPr>
              <a:t> </a:t>
            </a:r>
            <a:r>
              <a:rPr kumimoji="0" lang="el-GR" sz="2400" b="0" i="0" u="none" strike="noStrike" cap="none" normalizeH="0" baseline="0" dirty="0" smtClean="0">
                <a:ln>
                  <a:noFill/>
                </a:ln>
                <a:solidFill>
                  <a:schemeClr val="tx1"/>
                </a:solidFill>
                <a:effectLst/>
                <a:ea typeface="Times New Roman" pitchFamily="18" charset="0"/>
                <a:cs typeface="Arial" pitchFamily="34" charset="0"/>
              </a:rPr>
              <a:t>δεν έχουν διασωθεί οικοδομικά ίχνη. </a:t>
            </a:r>
          </a:p>
          <a:p>
            <a:pPr marL="0" marR="0" lvl="0" indent="457200" algn="ctr"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Στη θέση του</a:t>
            </a:r>
            <a:r>
              <a:rPr kumimoji="0" lang="el-GR" sz="2400" b="1" i="0" u="none" strike="noStrike" cap="none" normalizeH="0" baseline="0" dirty="0" smtClean="0">
                <a:ln>
                  <a:noFill/>
                </a:ln>
                <a:solidFill>
                  <a:srgbClr val="FF0000"/>
                </a:solidFill>
                <a:effectLst/>
                <a:ea typeface="Times New Roman" pitchFamily="18" charset="0"/>
                <a:cs typeface="Arial" pitchFamily="34" charset="0"/>
              </a:rPr>
              <a:t> </a:t>
            </a:r>
            <a:r>
              <a:rPr kumimoji="0" lang="el-GR" sz="2400" b="0" i="0" u="none" strike="noStrike" cap="none" normalizeH="0" baseline="0" dirty="0" smtClean="0">
                <a:ln>
                  <a:noFill/>
                </a:ln>
                <a:solidFill>
                  <a:schemeClr val="tx1"/>
                </a:solidFill>
                <a:effectLst/>
                <a:ea typeface="Times New Roman" pitchFamily="18" charset="0"/>
                <a:cs typeface="Arial" pitchFamily="34" charset="0"/>
              </a:rPr>
              <a:t>υπάρχει ο σημερινός ναός, κτίσμα του 1834.</a:t>
            </a:r>
          </a:p>
          <a:p>
            <a:pPr marL="0" marR="0" lvl="0" indent="457200" algn="ctr"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Στον σπουδαίο αυτό από κάθε άποψη ναό </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επιφυλάχθηκε μια λυπηρή τύχη, </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που θα μπορούσε να λειτουργεί στη συλλογική μνήμη </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ως παράδειγμα αυτοκριτικής και αποφυγής. </a:t>
            </a:r>
          </a:p>
          <a:p>
            <a:pPr marL="0" marR="0" lvl="0" indent="457200" algn="ctr" defTabSz="914400" rtl="0" eaLnBrk="1" fontAlgn="base" latinLnBrk="0" hangingPunct="1">
              <a:lnSpc>
                <a:spcPct val="100000"/>
              </a:lnSpc>
              <a:spcBef>
                <a:spcPct val="0"/>
              </a:spcBef>
              <a:spcAft>
                <a:spcPct val="0"/>
              </a:spcAft>
              <a:buClrTx/>
              <a:buSzTx/>
              <a:buFontTx/>
              <a:buNone/>
              <a:tabLst/>
            </a:pPr>
            <a:endParaRPr kumimoji="0" lang="el-GR" sz="2400" b="0" i="0" u="none" strike="noStrike" cap="none" normalizeH="0" baseline="0" dirty="0" smtClean="0">
              <a:ln>
                <a:noFill/>
              </a:ln>
              <a:solidFill>
                <a:schemeClr val="tx1"/>
              </a:solidFill>
              <a:effectLst/>
              <a:ea typeface="Times New Roman" pitchFamily="18" charset="0"/>
              <a:cs typeface="Arial" pitchFamily="34" charset="0"/>
            </a:endParaRP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Ο μισός ναός γκρεμίστηκε το 1975.</a:t>
            </a:r>
            <a:r>
              <a:rPr kumimoji="0" lang="el-GR" sz="2400" b="0" i="0" u="none" strike="noStrike" cap="none" normalizeH="0" dirty="0" smtClean="0">
                <a:ln>
                  <a:noFill/>
                </a:ln>
                <a:solidFill>
                  <a:schemeClr val="tx1"/>
                </a:solidFill>
                <a:effectLst/>
                <a:ea typeface="Times New Roman" pitchFamily="18" charset="0"/>
                <a:cs typeface="Arial" pitchFamily="34" charset="0"/>
              </a:rPr>
              <a:t> </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Την καταστροφή αποφάσισαν και εκτέλεσαν </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οι τότε εκκλησιαστικές αρχές, παρά τις προσπάθειες που έγιναν από την Αρχαιολογική Υπηρεσία, </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που κήρυξε τον ναό ιστορικό διατηρητέο μνημείο, </a:t>
            </a:r>
          </a:p>
          <a:p>
            <a:pPr marL="0" marR="0" lvl="0" indent="457200" algn="ctr" defTabSz="914400" rtl="0" eaLnBrk="1" fontAlgn="base" latinLnBrk="0" hangingPunct="1">
              <a:lnSpc>
                <a:spcPct val="100000"/>
              </a:lnSpc>
              <a:spcBef>
                <a:spcPct val="0"/>
              </a:spcBef>
              <a:spcAft>
                <a:spcPct val="0"/>
              </a:spcAft>
              <a:buClrTx/>
              <a:buSzTx/>
              <a:buFontTx/>
              <a:buNone/>
              <a:tabLst/>
            </a:pPr>
            <a:r>
              <a:rPr kumimoji="0" lang="el-GR" sz="2400" b="0" i="0" u="none" strike="noStrike" cap="none" normalizeH="0" baseline="0" dirty="0" smtClean="0">
                <a:ln>
                  <a:noFill/>
                </a:ln>
                <a:solidFill>
                  <a:schemeClr val="tx1"/>
                </a:solidFill>
                <a:effectLst/>
                <a:ea typeface="Times New Roman" pitchFamily="18" charset="0"/>
                <a:cs typeface="Arial" pitchFamily="34" charset="0"/>
              </a:rPr>
              <a:t>άρα προστατευόμενο από τον νόμο.</a:t>
            </a:r>
            <a:endParaRPr kumimoji="0" lang="el-GR"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CC99">
            <a:alpha val="0"/>
          </a:srgbClr>
        </a:solidFill>
        <a:effectLst/>
      </p:bgPr>
    </p:bg>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285720" y="357166"/>
            <a:ext cx="8501122" cy="5840435"/>
          </a:xfrm>
        </p:spPr>
        <p:txBody>
          <a:bodyPr>
            <a:normAutofit fontScale="25000" lnSpcReduction="20000"/>
          </a:bodyPr>
          <a:lstStyle/>
          <a:p>
            <a:pPr algn="ctr"/>
            <a:r>
              <a:rPr lang="el-GR" sz="9600" dirty="0" smtClean="0"/>
              <a:t> Η παλαιά Μητρόπολη βρίσκεται </a:t>
            </a:r>
          </a:p>
          <a:p>
            <a:pPr algn="ctr"/>
            <a:r>
              <a:rPr lang="el-GR" sz="9600" dirty="0" smtClean="0"/>
              <a:t>στο κέντρο του τειχισμένου τμήματος της βυζαντινής πόλης.</a:t>
            </a:r>
          </a:p>
          <a:p>
            <a:pPr algn="ctr"/>
            <a:r>
              <a:rPr lang="el-GR" sz="9600" dirty="0" smtClean="0"/>
              <a:t>Τον ναό μνημονεύει τον 18</a:t>
            </a:r>
            <a:r>
              <a:rPr lang="el-GR" sz="9600" baseline="30000" dirty="0" smtClean="0"/>
              <a:t>ο</a:t>
            </a:r>
            <a:r>
              <a:rPr lang="el-GR" sz="9600" dirty="0" smtClean="0"/>
              <a:t> αιώνα </a:t>
            </a:r>
          </a:p>
          <a:p>
            <a:pPr algn="ctr"/>
            <a:r>
              <a:rPr lang="el-GR" sz="9600" dirty="0" smtClean="0"/>
              <a:t>ο Μητροπολίτης Φιλίππων και Δράμας </a:t>
            </a:r>
          </a:p>
          <a:p>
            <a:pPr algn="ctr"/>
            <a:r>
              <a:rPr lang="el-GR" sz="9600" dirty="0" smtClean="0"/>
              <a:t>Γρηγόριος Μαρίνος ( 1692 -1701) </a:t>
            </a:r>
          </a:p>
          <a:p>
            <a:pPr algn="ctr"/>
            <a:r>
              <a:rPr lang="el-GR" sz="9600" dirty="0" smtClean="0"/>
              <a:t>«ως ο πεπαλαιωμένος εκείνος αρχιερατικός ναός </a:t>
            </a:r>
          </a:p>
          <a:p>
            <a:pPr algn="ctr"/>
            <a:r>
              <a:rPr lang="el-GR" sz="9600" dirty="0" smtClean="0"/>
              <a:t>όπου </a:t>
            </a:r>
            <a:r>
              <a:rPr lang="el-GR" sz="9600" dirty="0" err="1" smtClean="0"/>
              <a:t>εθεμελίωσεν</a:t>
            </a:r>
            <a:r>
              <a:rPr lang="el-GR" sz="9600" dirty="0" smtClean="0"/>
              <a:t> ο κορυφαίος των αποστόλων Παύλος». </a:t>
            </a:r>
          </a:p>
          <a:p>
            <a:pPr algn="ctr"/>
            <a:r>
              <a:rPr lang="el-GR" sz="9600" dirty="0" smtClean="0"/>
              <a:t>Το 1829 ο ναός καταστράφηκε από σεισμό </a:t>
            </a:r>
          </a:p>
          <a:p>
            <a:pPr algn="ctr"/>
            <a:r>
              <a:rPr lang="el-GR" sz="9600" dirty="0" smtClean="0"/>
              <a:t>και το 1834 </a:t>
            </a:r>
            <a:r>
              <a:rPr lang="el-GR" sz="9600" dirty="0" err="1" smtClean="0"/>
              <a:t>ανηγέρθη</a:t>
            </a:r>
            <a:r>
              <a:rPr lang="el-GR" sz="9600" dirty="0" smtClean="0"/>
              <a:t> εκ νέου.</a:t>
            </a:r>
          </a:p>
          <a:p>
            <a:pPr algn="ctr"/>
            <a:r>
              <a:rPr lang="el-GR" sz="9600" dirty="0" smtClean="0"/>
              <a:t>Διασώζονται πολλές εικόνες, </a:t>
            </a:r>
          </a:p>
          <a:p>
            <a:pPr algn="ctr"/>
            <a:r>
              <a:rPr lang="el-GR" sz="9600" dirty="0" smtClean="0"/>
              <a:t>τις οποίες φιλοτέχνησαν </a:t>
            </a:r>
          </a:p>
          <a:p>
            <a:pPr algn="ctr"/>
            <a:r>
              <a:rPr lang="el-GR" sz="9600" dirty="0" smtClean="0"/>
              <a:t>ο Στέργιος Γεωργιάδης από το Νευροκόπι, </a:t>
            </a:r>
          </a:p>
          <a:p>
            <a:pPr algn="ctr"/>
            <a:r>
              <a:rPr lang="el-GR" sz="9600" dirty="0" smtClean="0"/>
              <a:t>ο Ιάκωβος Μ. από το </a:t>
            </a:r>
            <a:r>
              <a:rPr lang="el-GR" sz="9600" dirty="0" err="1" smtClean="0"/>
              <a:t>Μελένικο</a:t>
            </a:r>
            <a:r>
              <a:rPr lang="el-GR" sz="9600" dirty="0" smtClean="0"/>
              <a:t> και ο Αντώνιος </a:t>
            </a:r>
            <a:r>
              <a:rPr lang="el-GR" sz="9600" dirty="0" err="1" smtClean="0"/>
              <a:t>Ιεροσολυμίτης</a:t>
            </a:r>
            <a:r>
              <a:rPr lang="el-GR" sz="9600" dirty="0" smtClean="0"/>
              <a:t>. Επίσης, σώζονται δυο τοιχογραφίες του 1890, </a:t>
            </a:r>
          </a:p>
          <a:p>
            <a:pPr algn="ctr"/>
            <a:r>
              <a:rPr lang="el-GR" sz="9600" dirty="0" smtClean="0"/>
              <a:t>η Αποκαθήλωση και η Γέννηση. </a:t>
            </a:r>
          </a:p>
          <a:p>
            <a:pPr algn="ctr"/>
            <a:r>
              <a:rPr lang="el-GR" sz="9600" dirty="0" smtClean="0"/>
              <a:t>Τον Αύγουστο του 2007 ξεκίνησαν εργασίες </a:t>
            </a:r>
          </a:p>
          <a:p>
            <a:pPr algn="ctr"/>
            <a:r>
              <a:rPr lang="el-GR" sz="9600" dirty="0" smtClean="0"/>
              <a:t>ανακαίνισης  και συντήρησης του ναού</a:t>
            </a:r>
            <a:r>
              <a:rPr lang="el-GR" sz="4300" dirty="0" smtClean="0"/>
              <a:t>.</a:t>
            </a:r>
          </a:p>
          <a:p>
            <a:r>
              <a:rPr lang="el-GR" sz="2900" dirty="0" smtClean="0"/>
              <a:t> </a:t>
            </a:r>
          </a:p>
          <a:p>
            <a:endParaRPr lang="el-GR"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571472" y="2428868"/>
            <a:ext cx="7972452" cy="1493834"/>
          </a:xfrm>
        </p:spPr>
        <p:txBody>
          <a:bodyPr>
            <a:normAutofit/>
          </a:bodyPr>
          <a:lstStyle/>
          <a:p>
            <a:r>
              <a:rPr lang="el-GR" sz="4400" b="1" dirty="0" smtClean="0"/>
              <a:t>   ΑΓΙΟΣ ΝΙΚΟΛΑΟΣ / ΕΣΚΙ ΤΖΑΜΙ</a:t>
            </a:r>
            <a:endParaRPr lang="el-GR" sz="44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9226" name="Picture 10" descr="DSC00387"/>
          <p:cNvPicPr>
            <a:picLocks noChangeAspect="1" noChangeArrowheads="1"/>
          </p:cNvPicPr>
          <p:nvPr/>
        </p:nvPicPr>
        <p:blipFill>
          <a:blip r:embed="rId3" cstate="print"/>
          <a:srcRect/>
          <a:stretch>
            <a:fillRect/>
          </a:stretch>
        </p:blipFill>
        <p:spPr bwMode="auto">
          <a:xfrm>
            <a:off x="642910" y="357166"/>
            <a:ext cx="8001056" cy="611401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642918"/>
            <a:ext cx="8229600" cy="5857916"/>
          </a:xfrm>
        </p:spPr>
        <p:txBody>
          <a:bodyPr>
            <a:normAutofit/>
          </a:bodyPr>
          <a:lstStyle/>
          <a:p>
            <a:pPr algn="just">
              <a:buNone/>
            </a:pPr>
            <a:r>
              <a:rPr lang="el-GR" dirty="0" smtClean="0">
                <a:latin typeface="Calibri"/>
                <a:cs typeface="Calibri"/>
              </a:rPr>
              <a:t>	</a:t>
            </a:r>
          </a:p>
          <a:p>
            <a:pPr algn="just">
              <a:buNone/>
            </a:pPr>
            <a:endParaRPr lang="el-GR" dirty="0" smtClean="0">
              <a:latin typeface="Calibri"/>
              <a:cs typeface="Calibri"/>
            </a:endParaRPr>
          </a:p>
          <a:p>
            <a:pPr algn="just">
              <a:buNone/>
            </a:pPr>
            <a:r>
              <a:rPr lang="el-GR" sz="2800" b="1" dirty="0" smtClean="0"/>
              <a:t>    Μοναστήρια, εκκλησιές και άλλα μνημεία στην περιοχή της Δράμας μαρτυρούν την ιστορία του τόπου. Μνημεία του βυζαντινού κόσμου άλλα και των οθωμανικών χρόνων μεταφέρουν μνήμες της ιστορικής διαδρομής του τόπου και αξίζει να αναδειχθούν.</a:t>
            </a:r>
          </a:p>
          <a:p>
            <a:pPr algn="just">
              <a:buNone/>
            </a:pPr>
            <a:r>
              <a:rPr lang="el-GR" sz="3300" dirty="0" smtClean="0"/>
              <a:t/>
            </a:r>
            <a:br>
              <a:rPr lang="el-GR" sz="3300" dirty="0" smtClean="0"/>
            </a:br>
            <a:endParaRPr lang="el-GR" sz="3300" dirty="0" smtClean="0"/>
          </a:p>
          <a:p>
            <a:pPr algn="just">
              <a:buNone/>
            </a:pPr>
            <a:endParaRPr lang="el-GR" sz="33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81000" y="6400800"/>
            <a:ext cx="8229600" cy="304800"/>
          </a:xfrm>
        </p:spPr>
        <p:txBody>
          <a:bodyPr/>
          <a:lstStyle/>
          <a:p>
            <a:r>
              <a:rPr lang="el-GR" sz="1400"/>
              <a:t>Ο ναός του Αγίου Νικολάου στην πλατεία Ελευθερίας. Λήψη από ανατολικά</a:t>
            </a:r>
          </a:p>
        </p:txBody>
      </p:sp>
      <p:pic>
        <p:nvPicPr>
          <p:cNvPr id="7173" name="Picture 5" descr="DSC00295"/>
          <p:cNvPicPr>
            <a:picLocks noChangeAspect="1" noChangeArrowheads="1"/>
          </p:cNvPicPr>
          <p:nvPr/>
        </p:nvPicPr>
        <p:blipFill>
          <a:blip r:embed="rId3" cstate="print"/>
          <a:srcRect/>
          <a:stretch>
            <a:fillRect/>
          </a:stretch>
        </p:blipFill>
        <p:spPr bwMode="auto">
          <a:xfrm>
            <a:off x="533400" y="304800"/>
            <a:ext cx="8001000" cy="600075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6400800"/>
            <a:ext cx="9144000" cy="228600"/>
          </a:xfrm>
        </p:spPr>
        <p:txBody>
          <a:bodyPr>
            <a:normAutofit fontScale="90000"/>
          </a:bodyPr>
          <a:lstStyle/>
          <a:p>
            <a:r>
              <a:rPr lang="el-GR" sz="1400"/>
              <a:t>Ο Άγιος Νικόλαος πιθανώς τη δεκαετία του 1930. Τοιχοδομία με ισόδομους λίθους και γωνιόλιθους στις γωνίες</a:t>
            </a:r>
          </a:p>
        </p:txBody>
      </p:sp>
      <p:pic>
        <p:nvPicPr>
          <p:cNvPr id="13317" name="Picture 5" descr="ΒΙΒΛΙΟΘΗΚΗ 046"/>
          <p:cNvPicPr>
            <a:picLocks noChangeAspect="1" noChangeArrowheads="1"/>
          </p:cNvPicPr>
          <p:nvPr/>
        </p:nvPicPr>
        <p:blipFill>
          <a:blip r:embed="rId3" cstate="print"/>
          <a:srcRect l="37125" t="30000" r="23500" b="33499"/>
          <a:stretch>
            <a:fillRect/>
          </a:stretch>
        </p:blipFill>
        <p:spPr bwMode="auto">
          <a:xfrm>
            <a:off x="152400" y="152400"/>
            <a:ext cx="8763000" cy="60928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flipH="1">
            <a:off x="381000" y="6172200"/>
            <a:ext cx="8763000" cy="381000"/>
          </a:xfrm>
        </p:spPr>
        <p:txBody>
          <a:bodyPr/>
          <a:lstStyle/>
          <a:p>
            <a:r>
              <a:rPr lang="el-GR" sz="1400"/>
              <a:t>Εφημερίδα </a:t>
            </a:r>
            <a:r>
              <a:rPr lang="el-GR" sz="1400" i="1"/>
              <a:t>Πρωΐα</a:t>
            </a:r>
            <a:r>
              <a:rPr lang="el-GR" sz="1400"/>
              <a:t>, φ. 3</a:t>
            </a:r>
            <a:r>
              <a:rPr lang="el-GR" sz="1400" baseline="30000"/>
              <a:t>ης</a:t>
            </a:r>
            <a:r>
              <a:rPr lang="el-GR" sz="1400"/>
              <a:t> Ιουλίου και 2</a:t>
            </a:r>
            <a:r>
              <a:rPr lang="el-GR" sz="1400" baseline="30000"/>
              <a:t>ας</a:t>
            </a:r>
            <a:r>
              <a:rPr lang="el-GR" sz="1400"/>
              <a:t> Αυγούστου 1924 και Εφημερίδα </a:t>
            </a:r>
            <a:r>
              <a:rPr lang="el-GR" sz="1400" i="1"/>
              <a:t>Θάρρος </a:t>
            </a:r>
            <a:r>
              <a:rPr lang="el-GR" sz="1400"/>
              <a:t>(φ. 5</a:t>
            </a:r>
            <a:r>
              <a:rPr lang="el-GR" sz="1400" baseline="30000"/>
              <a:t>ης</a:t>
            </a:r>
            <a:r>
              <a:rPr lang="el-GR" sz="1400"/>
              <a:t> Ιουλίου 1924) </a:t>
            </a:r>
          </a:p>
        </p:txBody>
      </p:sp>
      <p:pic>
        <p:nvPicPr>
          <p:cNvPr id="96260" name="Picture 4"/>
          <p:cNvPicPr>
            <a:picLocks noChangeAspect="1" noChangeArrowheads="1"/>
          </p:cNvPicPr>
          <p:nvPr/>
        </p:nvPicPr>
        <p:blipFill>
          <a:blip r:embed="rId2" cstate="print"/>
          <a:srcRect l="51086" t="2811" r="3104" b="5539"/>
          <a:stretch>
            <a:fillRect/>
          </a:stretch>
        </p:blipFill>
        <p:spPr bwMode="auto">
          <a:xfrm>
            <a:off x="228600" y="381000"/>
            <a:ext cx="3694113" cy="5715000"/>
          </a:xfrm>
          <a:prstGeom prst="rect">
            <a:avLst/>
          </a:prstGeom>
          <a:noFill/>
          <a:ln w="9525">
            <a:noFill/>
            <a:miter lim="800000"/>
            <a:headEnd/>
            <a:tailEnd/>
          </a:ln>
          <a:effectLst/>
        </p:spPr>
      </p:pic>
      <p:pic>
        <p:nvPicPr>
          <p:cNvPr id="96261" name="Picture 5"/>
          <p:cNvPicPr>
            <a:picLocks noChangeAspect="1" noChangeArrowheads="1"/>
          </p:cNvPicPr>
          <p:nvPr/>
        </p:nvPicPr>
        <p:blipFill>
          <a:blip r:embed="rId3" cstate="print"/>
          <a:srcRect l="68756" t="16754" r="22615" b="70593"/>
          <a:stretch>
            <a:fillRect/>
          </a:stretch>
        </p:blipFill>
        <p:spPr bwMode="auto">
          <a:xfrm>
            <a:off x="4800600" y="228600"/>
            <a:ext cx="3092450" cy="3505200"/>
          </a:xfrm>
          <a:prstGeom prst="rect">
            <a:avLst/>
          </a:prstGeom>
          <a:noFill/>
          <a:ln w="9525">
            <a:noFill/>
            <a:miter lim="800000"/>
            <a:headEnd/>
            <a:tailEnd/>
          </a:ln>
          <a:effectLst/>
        </p:spPr>
      </p:pic>
      <p:sp>
        <p:nvSpPr>
          <p:cNvPr id="96266" name="Line 10"/>
          <p:cNvSpPr>
            <a:spLocks noChangeShapeType="1"/>
          </p:cNvSpPr>
          <p:nvPr/>
        </p:nvSpPr>
        <p:spPr bwMode="auto">
          <a:xfrm flipV="1">
            <a:off x="2362200" y="1981200"/>
            <a:ext cx="2590800" cy="685800"/>
          </a:xfrm>
          <a:prstGeom prst="line">
            <a:avLst/>
          </a:prstGeom>
          <a:noFill/>
          <a:ln w="38100">
            <a:solidFill>
              <a:srgbClr val="FF0000"/>
            </a:solidFill>
            <a:round/>
            <a:headEnd/>
            <a:tailEnd type="triangle" w="med" len="med"/>
          </a:ln>
          <a:effectLst/>
        </p:spPr>
        <p:txBody>
          <a:bodyPr/>
          <a:lstStyle/>
          <a:p>
            <a:endParaRPr lang="el-GR"/>
          </a:p>
        </p:txBody>
      </p:sp>
      <p:pic>
        <p:nvPicPr>
          <p:cNvPr id="96268" name="Picture 12"/>
          <p:cNvPicPr>
            <a:picLocks noChangeAspect="1" noChangeArrowheads="1"/>
          </p:cNvPicPr>
          <p:nvPr/>
        </p:nvPicPr>
        <p:blipFill>
          <a:blip r:embed="rId4" cstate="print"/>
          <a:srcRect l="23204" t="18837" r="27296" b="29790"/>
          <a:stretch>
            <a:fillRect/>
          </a:stretch>
        </p:blipFill>
        <p:spPr bwMode="auto">
          <a:xfrm>
            <a:off x="4114800" y="3810000"/>
            <a:ext cx="2438400" cy="2286000"/>
          </a:xfrm>
          <a:prstGeom prst="rect">
            <a:avLst/>
          </a:prstGeom>
          <a:noFill/>
          <a:ln w="9525">
            <a:noFill/>
            <a:miter lim="800000"/>
            <a:headEnd/>
            <a:tailEnd/>
          </a:ln>
          <a:effectLst/>
        </p:spPr>
      </p:pic>
      <p:pic>
        <p:nvPicPr>
          <p:cNvPr id="96269" name="Picture 13"/>
          <p:cNvPicPr>
            <a:picLocks noChangeAspect="1" noChangeArrowheads="1"/>
          </p:cNvPicPr>
          <p:nvPr/>
        </p:nvPicPr>
        <p:blipFill>
          <a:blip r:embed="rId5" cstate="print"/>
          <a:srcRect/>
          <a:stretch>
            <a:fillRect/>
          </a:stretch>
        </p:blipFill>
        <p:spPr bwMode="auto">
          <a:xfrm>
            <a:off x="6705600" y="3810000"/>
            <a:ext cx="1779588" cy="23590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 y="0"/>
            <a:ext cx="9144000" cy="6858000"/>
          </a:xfrm>
        </p:spPr>
        <p:txBody>
          <a:bodyPr>
            <a:normAutofit fontScale="90000"/>
          </a:bodyPr>
          <a:lstStyle/>
          <a:p>
            <a:r>
              <a:rPr lang="el-GR" dirty="0" smtClean="0"/>
              <a:t/>
            </a:r>
            <a:br>
              <a:rPr lang="el-GR" dirty="0" smtClean="0"/>
            </a:br>
            <a:r>
              <a:rPr lang="el-GR" sz="2700" dirty="0" smtClean="0"/>
              <a:t>Ο ναός του Αγίου Νικολάου αποτελεί μετασκευή προϋπάρχοντος οθωμανικού τεμένους.</a:t>
            </a:r>
            <a:br>
              <a:rPr lang="el-GR" sz="2700" dirty="0" smtClean="0"/>
            </a:br>
            <a:r>
              <a:rPr lang="el-GR" sz="2700" dirty="0" smtClean="0"/>
              <a:t/>
            </a:r>
            <a:br>
              <a:rPr lang="el-GR" sz="2700" dirty="0" smtClean="0"/>
            </a:br>
            <a:r>
              <a:rPr lang="el-GR" sz="2700" dirty="0" smtClean="0"/>
              <a:t>Ο τούρκος περιηγητής </a:t>
            </a:r>
            <a:r>
              <a:rPr lang="el-GR" sz="2700" dirty="0" err="1" smtClean="0"/>
              <a:t>Εβλιγιά</a:t>
            </a:r>
            <a:r>
              <a:rPr lang="el-GR" sz="2700" dirty="0" smtClean="0"/>
              <a:t> Τσελεμπή, </a:t>
            </a:r>
            <a:br>
              <a:rPr lang="el-GR" sz="2700" dirty="0" smtClean="0"/>
            </a:br>
            <a:r>
              <a:rPr lang="el-GR" sz="2700" dirty="0" smtClean="0"/>
              <a:t>επισκεπτόμενος τη Δράμα και την περιοχή της στα 1667, πληροφορεί για την ύπαρξη στην πόλη τεμένους </a:t>
            </a:r>
            <a:br>
              <a:rPr lang="el-GR" sz="2700" dirty="0" smtClean="0"/>
            </a:br>
            <a:r>
              <a:rPr lang="el-GR" sz="2700" dirty="0" smtClean="0"/>
              <a:t>με την ονομασία Εσκί Τζαμί. </a:t>
            </a:r>
            <a:br>
              <a:rPr lang="el-GR" sz="2700" dirty="0" smtClean="0"/>
            </a:br>
            <a:r>
              <a:rPr lang="el-GR" sz="2700" dirty="0" smtClean="0"/>
              <a:t/>
            </a:r>
            <a:br>
              <a:rPr lang="el-GR" sz="2700" dirty="0" smtClean="0"/>
            </a:br>
            <a:r>
              <a:rPr lang="el-GR" sz="2700" dirty="0" smtClean="0"/>
              <a:t>Η περιγραφή της θέσης του τεμένους, που παραθέτει, </a:t>
            </a:r>
            <a:br>
              <a:rPr lang="el-GR" sz="2700" dirty="0" smtClean="0"/>
            </a:br>
            <a:r>
              <a:rPr lang="el-GR" sz="2700" dirty="0" smtClean="0"/>
              <a:t>δεν αφήνει αμφιβολίες για την ταύτισή του </a:t>
            </a:r>
            <a:br>
              <a:rPr lang="el-GR" sz="2700" dirty="0" smtClean="0"/>
            </a:br>
            <a:r>
              <a:rPr lang="el-GR" sz="2700" dirty="0" smtClean="0"/>
              <a:t>με τον σημερινό ναό του </a:t>
            </a:r>
            <a:br>
              <a:rPr lang="el-GR" sz="2700" dirty="0" smtClean="0"/>
            </a:br>
            <a:r>
              <a:rPr lang="el-GR" sz="2700" dirty="0" smtClean="0"/>
              <a:t>Ιστορικά στοιχεία πιστοποιούν </a:t>
            </a:r>
            <a:br>
              <a:rPr lang="el-GR" sz="2700" dirty="0" smtClean="0"/>
            </a:br>
            <a:r>
              <a:rPr lang="el-GR" sz="2700" dirty="0" smtClean="0"/>
              <a:t>ότι το έκτισε ο σουλτάνος Βαγιαζήτ Α, </a:t>
            </a:r>
            <a:br>
              <a:rPr lang="el-GR" sz="2700" dirty="0" smtClean="0"/>
            </a:br>
            <a:r>
              <a:rPr lang="el-GR" sz="2700" dirty="0" smtClean="0"/>
              <a:t>στα τέλη του 14</a:t>
            </a:r>
            <a:r>
              <a:rPr lang="el-GR" sz="2700" baseline="30000" dirty="0" smtClean="0"/>
              <a:t>ου</a:t>
            </a:r>
            <a:r>
              <a:rPr lang="el-GR" sz="2700" dirty="0" smtClean="0"/>
              <a:t> αιώνα. </a:t>
            </a:r>
            <a:br>
              <a:rPr lang="el-GR" sz="2700" dirty="0" smtClean="0"/>
            </a:br>
            <a:r>
              <a:rPr lang="el-GR" sz="3100" dirty="0" smtClean="0"/>
              <a:t/>
            </a:r>
            <a:br>
              <a:rPr lang="el-GR" sz="3100" dirty="0" smtClean="0"/>
            </a:br>
            <a:r>
              <a:rPr lang="el-GR" sz="2700" dirty="0" smtClean="0"/>
              <a:t>Το αρχικό κτίσμα πρέπει να καταστράφηκε σε μεγάλο βαθμό </a:t>
            </a:r>
            <a:br>
              <a:rPr lang="el-GR" sz="2700" dirty="0" smtClean="0"/>
            </a:br>
            <a:r>
              <a:rPr lang="el-GR" sz="2700" dirty="0" smtClean="0"/>
              <a:t>στον σεισμό του 1829</a:t>
            </a:r>
            <a:r>
              <a:rPr lang="el-GR" sz="3100" dirty="0" smtClean="0"/>
              <a:t/>
            </a:r>
            <a:br>
              <a:rPr lang="el-GR" sz="3100" dirty="0" smtClean="0"/>
            </a:br>
            <a:endParaRPr lang="el-GR" sz="31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lgn="ctr" fontAlgn="base">
              <a:buNone/>
            </a:pPr>
            <a:endParaRPr lang="el-GR" sz="2400" dirty="0" smtClean="0"/>
          </a:p>
          <a:p>
            <a:pPr algn="ctr" fontAlgn="base">
              <a:buNone/>
            </a:pPr>
            <a:endParaRPr lang="el-GR" sz="2400" dirty="0" smtClean="0"/>
          </a:p>
          <a:p>
            <a:pPr algn="ctr" fontAlgn="base">
              <a:buNone/>
            </a:pPr>
            <a:r>
              <a:rPr lang="el-GR" sz="2400" dirty="0" smtClean="0"/>
              <a:t>Στη διάρκεια της δεύτερης βουλγαρικής κατοχής (1916 – 1918) οι Βούλγαροι γκρέμισαν το μιναρέ </a:t>
            </a:r>
          </a:p>
          <a:p>
            <a:pPr algn="ctr" fontAlgn="base">
              <a:buNone/>
            </a:pPr>
            <a:r>
              <a:rPr lang="el-GR" sz="2400" dirty="0" smtClean="0"/>
              <a:t>και μετέτρεψαν το τζαμί σε εκκλησία αφιερωμένη στον Άγιο Γεώργιο.</a:t>
            </a:r>
          </a:p>
          <a:p>
            <a:pPr algn="ctr" fontAlgn="base">
              <a:buNone/>
            </a:pPr>
            <a:endParaRPr lang="el-GR" sz="2400" dirty="0" smtClean="0"/>
          </a:p>
          <a:p>
            <a:pPr algn="ctr" fontAlgn="base">
              <a:buNone/>
            </a:pPr>
            <a:r>
              <a:rPr lang="el-GR" sz="2400" dirty="0" smtClean="0"/>
              <a:t> Το 1960 άρχισαν να γίνονται στο ναό μετατροπές, </a:t>
            </a:r>
          </a:p>
          <a:p>
            <a:pPr algn="ctr" fontAlgn="base">
              <a:buNone/>
            </a:pPr>
            <a:r>
              <a:rPr lang="el-GR" sz="2400" dirty="0" smtClean="0"/>
              <a:t>προκειμένου να εξαλειφθούν τα χαρακτηριστικά </a:t>
            </a:r>
          </a:p>
          <a:p>
            <a:pPr algn="ctr" fontAlgn="base">
              <a:buNone/>
            </a:pPr>
            <a:r>
              <a:rPr lang="el-GR" sz="2400" dirty="0" smtClean="0"/>
              <a:t>της μουσουλμανικής αρχιτεκτονικής </a:t>
            </a:r>
          </a:p>
          <a:p>
            <a:pPr algn="ctr" fontAlgn="base">
              <a:buNone/>
            </a:pPr>
            <a:r>
              <a:rPr lang="el-GR" sz="2400" dirty="0" smtClean="0"/>
              <a:t>και ειδικά τα οξυκόρυφα τόξα των παραθύρων. </a:t>
            </a:r>
          </a:p>
          <a:p>
            <a:pPr algn="ctr" fontAlgn="base">
              <a:buNone/>
            </a:pPr>
            <a:endParaRPr lang="el-GR" sz="2400" dirty="0" smtClean="0"/>
          </a:p>
          <a:p>
            <a:pPr algn="ctr" fontAlgn="base">
              <a:buNone/>
            </a:pPr>
            <a:r>
              <a:rPr lang="el-GR" sz="2400" dirty="0" smtClean="0"/>
              <a:t>Ακολούθησε η προσθήκη των δύο κωδωνοστασίων το 1967 </a:t>
            </a:r>
          </a:p>
          <a:p>
            <a:pPr algn="ctr" fontAlgn="base">
              <a:buNone/>
            </a:pPr>
            <a:r>
              <a:rPr lang="el-GR" sz="2400" dirty="0" smtClean="0"/>
              <a:t>και της κόγχης του ιερού το 1970. </a:t>
            </a:r>
          </a:p>
          <a:p>
            <a:pPr algn="ctr" fontAlgn="base">
              <a:buNone/>
            </a:pPr>
            <a:r>
              <a:rPr lang="el-GR" sz="2400" dirty="0" smtClean="0"/>
              <a:t>Το 1991 ο ναός ανακαινίστηκε, </a:t>
            </a:r>
          </a:p>
          <a:p>
            <a:pPr algn="ctr" fontAlgn="base">
              <a:buNone/>
            </a:pPr>
            <a:r>
              <a:rPr lang="el-GR" sz="2400" dirty="0" smtClean="0"/>
              <a:t>αγιογραφήθηκε και απέκτησε τη σημερινή του μορφή.</a:t>
            </a:r>
          </a:p>
          <a:p>
            <a:endParaRPr lang="el-G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643182"/>
            <a:ext cx="8229600" cy="1143000"/>
          </a:xfrm>
        </p:spPr>
        <p:txBody>
          <a:bodyPr/>
          <a:lstStyle/>
          <a:p>
            <a:r>
              <a:rPr lang="el-GR" b="1" dirty="0" smtClean="0"/>
              <a:t>ΑΓΙΑ ΤΡΙΑΔΑ / ΚΟΥΡΣΟΥΜ ΤΖΑΜΙ</a:t>
            </a:r>
            <a:endParaRPr lang="el-GR" b="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5605" name="Picture 5" descr="075"/>
          <p:cNvPicPr>
            <a:picLocks noChangeAspect="1" noChangeArrowheads="1"/>
          </p:cNvPicPr>
          <p:nvPr/>
        </p:nvPicPr>
        <p:blipFill>
          <a:blip r:embed="rId3" cstate="print"/>
          <a:srcRect t="6864"/>
          <a:stretch>
            <a:fillRect/>
          </a:stretch>
        </p:blipFill>
        <p:spPr bwMode="auto">
          <a:xfrm>
            <a:off x="642910" y="928670"/>
            <a:ext cx="8077200" cy="5643578"/>
          </a:xfrm>
          <a:prstGeom prst="rect">
            <a:avLst/>
          </a:prstGeom>
          <a:noFill/>
        </p:spPr>
      </p:pic>
      <p:sp>
        <p:nvSpPr>
          <p:cNvPr id="5" name="Rectangle 2"/>
          <p:cNvSpPr>
            <a:spLocks noGrp="1" noChangeArrowheads="1"/>
          </p:cNvSpPr>
          <p:nvPr>
            <p:ph type="title"/>
          </p:nvPr>
        </p:nvSpPr>
        <p:spPr>
          <a:xfrm>
            <a:off x="500034" y="357166"/>
            <a:ext cx="8229600" cy="357190"/>
          </a:xfrm>
        </p:spPr>
        <p:txBody>
          <a:bodyPr>
            <a:noAutofit/>
          </a:bodyPr>
          <a:lstStyle/>
          <a:p>
            <a:r>
              <a:rPr lang="el-GR" sz="3200" b="1" dirty="0" smtClean="0"/>
              <a:t>ΑΓΙΑ ΤΡΙΑΔΑ / ΚΟΥΡΣΟΥΜ ΤΖΑΜΙ </a:t>
            </a:r>
            <a:endParaRPr lang="el-GR" sz="3200"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7200" y="6172200"/>
            <a:ext cx="8229600" cy="304800"/>
          </a:xfrm>
        </p:spPr>
        <p:txBody>
          <a:bodyPr/>
          <a:lstStyle/>
          <a:p>
            <a:r>
              <a:rPr lang="el-GR" sz="1400"/>
              <a:t>Αγία Τριάδα / Κουρσούμ Τζαμί. Ο ναός από βορειοανατολικά και το προστώο από ανατολικά</a:t>
            </a:r>
          </a:p>
        </p:txBody>
      </p:sp>
      <p:pic>
        <p:nvPicPr>
          <p:cNvPr id="93188" name="Picture 4" descr="069"/>
          <p:cNvPicPr>
            <a:picLocks noChangeAspect="1" noChangeArrowheads="1"/>
          </p:cNvPicPr>
          <p:nvPr/>
        </p:nvPicPr>
        <p:blipFill>
          <a:blip r:embed="rId2" cstate="print"/>
          <a:srcRect b="24031"/>
          <a:stretch>
            <a:fillRect/>
          </a:stretch>
        </p:blipFill>
        <p:spPr bwMode="auto">
          <a:xfrm>
            <a:off x="5181600" y="1524000"/>
            <a:ext cx="3762375" cy="3810000"/>
          </a:xfrm>
          <a:prstGeom prst="rect">
            <a:avLst/>
          </a:prstGeom>
          <a:noFill/>
        </p:spPr>
      </p:pic>
      <p:pic>
        <p:nvPicPr>
          <p:cNvPr id="93189" name="Picture 5" descr="020"/>
          <p:cNvPicPr>
            <a:picLocks noChangeAspect="1" noChangeArrowheads="1"/>
          </p:cNvPicPr>
          <p:nvPr/>
        </p:nvPicPr>
        <p:blipFill>
          <a:blip r:embed="rId3" cstate="print"/>
          <a:srcRect l="7579" t="25000" r="16795"/>
          <a:stretch>
            <a:fillRect/>
          </a:stretch>
        </p:blipFill>
        <p:spPr bwMode="auto">
          <a:xfrm>
            <a:off x="228600" y="1676400"/>
            <a:ext cx="4800600" cy="3570288"/>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6172200"/>
            <a:ext cx="8229600" cy="487363"/>
          </a:xfrm>
        </p:spPr>
        <p:txBody>
          <a:bodyPr/>
          <a:lstStyle/>
          <a:p>
            <a:r>
              <a:rPr lang="el-GR" sz="1400"/>
              <a:t>Αγία Τριάδα / Κουρσούμ Τζαμί. Ο ναός από νοτιοδυτικά</a:t>
            </a:r>
          </a:p>
        </p:txBody>
      </p:sp>
      <p:pic>
        <p:nvPicPr>
          <p:cNvPr id="26628" name="Picture 4" descr="019"/>
          <p:cNvPicPr>
            <a:picLocks noChangeAspect="1" noChangeArrowheads="1"/>
          </p:cNvPicPr>
          <p:nvPr/>
        </p:nvPicPr>
        <p:blipFill>
          <a:blip r:embed="rId3" cstate="print"/>
          <a:srcRect b="16232"/>
          <a:stretch>
            <a:fillRect/>
          </a:stretch>
        </p:blipFill>
        <p:spPr bwMode="auto">
          <a:xfrm>
            <a:off x="1676400" y="152400"/>
            <a:ext cx="5321300" cy="59436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fontScale="90000"/>
          </a:bodyPr>
          <a:lstStyle/>
          <a:p>
            <a:r>
              <a:rPr lang="el-GR" sz="2400" dirty="0" smtClean="0"/>
              <a:t/>
            </a:r>
            <a:br>
              <a:rPr lang="el-GR" sz="2400" dirty="0" smtClean="0"/>
            </a:br>
            <a:r>
              <a:rPr lang="el-GR" sz="2400" dirty="0" smtClean="0"/>
              <a:t/>
            </a:r>
            <a:br>
              <a:rPr lang="el-GR" sz="2400" dirty="0" smtClean="0"/>
            </a:br>
            <a:r>
              <a:rPr lang="el-GR" sz="2700" dirty="0" smtClean="0"/>
              <a:t>Το </a:t>
            </a:r>
            <a:r>
              <a:rPr lang="el-GR" sz="2700" dirty="0" err="1" smtClean="0"/>
              <a:t>Κουρσούμ</a:t>
            </a:r>
            <a:r>
              <a:rPr lang="el-GR" sz="2700" dirty="0" smtClean="0"/>
              <a:t> Τζαμί </a:t>
            </a:r>
            <a:br>
              <a:rPr lang="el-GR" sz="2700" dirty="0" smtClean="0"/>
            </a:br>
            <a:r>
              <a:rPr lang="el-GR" sz="2700" dirty="0" smtClean="0"/>
              <a:t>βρίσκεται σε μία από τις βόρειες συνοικίες της πόλης.</a:t>
            </a:r>
            <a:br>
              <a:rPr lang="el-GR" sz="2700" dirty="0" smtClean="0"/>
            </a:br>
            <a:r>
              <a:rPr lang="el-GR" sz="2700" dirty="0" smtClean="0"/>
              <a:t>Το μεγάλο πάχος των τοίχων του κτίσματος, </a:t>
            </a:r>
            <a:br>
              <a:rPr lang="el-GR" sz="2700" dirty="0" smtClean="0"/>
            </a:br>
            <a:r>
              <a:rPr lang="el-GR" sz="2700" dirty="0" smtClean="0"/>
              <a:t>το όνομα (</a:t>
            </a:r>
            <a:r>
              <a:rPr lang="el-GR" sz="2700" dirty="0" err="1" smtClean="0"/>
              <a:t>κουρσούμ</a:t>
            </a:r>
            <a:r>
              <a:rPr lang="el-GR" sz="2700" dirty="0" smtClean="0"/>
              <a:t> = </a:t>
            </a:r>
            <a:r>
              <a:rPr lang="el-GR" sz="2700" dirty="0" err="1" smtClean="0"/>
              <a:t>μολυβδοσκέπαστος</a:t>
            </a:r>
            <a:r>
              <a:rPr lang="el-GR" sz="2700" dirty="0" smtClean="0"/>
              <a:t>),</a:t>
            </a:r>
            <a:br>
              <a:rPr lang="el-GR" sz="2700" dirty="0" smtClean="0"/>
            </a:br>
            <a:r>
              <a:rPr lang="el-GR" sz="2700" dirty="0" smtClean="0"/>
              <a:t> αλλά και διασωσμένα ακόμη στοιχεία του κτίσματος </a:t>
            </a:r>
            <a:br>
              <a:rPr lang="el-GR" sz="2700" dirty="0" smtClean="0"/>
            </a:br>
            <a:r>
              <a:rPr lang="el-GR" sz="2700" dirty="0" smtClean="0"/>
              <a:t>οδηγούν στο συμπέρασμα ότι στην αρχική του φάση </a:t>
            </a:r>
            <a:br>
              <a:rPr lang="el-GR" sz="2700" dirty="0" smtClean="0"/>
            </a:br>
            <a:r>
              <a:rPr lang="el-GR" sz="2700" dirty="0" smtClean="0"/>
              <a:t>–στο τρίτο τέταρτο του 19ου αιώνα (1850-1875) – </a:t>
            </a:r>
            <a:br>
              <a:rPr lang="el-GR" sz="2700" dirty="0" smtClean="0"/>
            </a:br>
            <a:r>
              <a:rPr lang="el-GR" sz="2700" dirty="0" smtClean="0"/>
              <a:t>το </a:t>
            </a:r>
            <a:r>
              <a:rPr lang="el-GR" sz="2700" dirty="0" err="1" smtClean="0"/>
              <a:t>τεμένος</a:t>
            </a:r>
            <a:r>
              <a:rPr lang="el-GR" sz="2700" dirty="0" smtClean="0"/>
              <a:t> έφερε κτιστές θολοειδείς καλύψεις </a:t>
            </a:r>
            <a:br>
              <a:rPr lang="el-GR" sz="2700" dirty="0" smtClean="0"/>
            </a:br>
            <a:r>
              <a:rPr lang="el-GR" sz="2700" dirty="0" smtClean="0"/>
              <a:t>στα επιμέρους διαμερίσματά του. </a:t>
            </a:r>
            <a:br>
              <a:rPr lang="el-GR" sz="2700" dirty="0" smtClean="0"/>
            </a:br>
            <a:r>
              <a:rPr lang="el-GR" sz="2700" dirty="0" smtClean="0"/>
              <a:t/>
            </a:r>
            <a:br>
              <a:rPr lang="el-GR" sz="2700" dirty="0" smtClean="0"/>
            </a:br>
            <a:r>
              <a:rPr lang="el-GR" sz="2700" dirty="0" smtClean="0"/>
              <a:t>Το 1924, κατά τη μετατροπή του τεμένους </a:t>
            </a:r>
            <a:br>
              <a:rPr lang="el-GR" sz="2700" dirty="0" smtClean="0"/>
            </a:br>
            <a:r>
              <a:rPr lang="el-GR" sz="2700" dirty="0" smtClean="0"/>
              <a:t>στον χριστιανικό ναό της Αγίας Τριάδας </a:t>
            </a:r>
            <a:br>
              <a:rPr lang="el-GR" sz="2700" dirty="0" smtClean="0"/>
            </a:br>
            <a:r>
              <a:rPr lang="el-GR" sz="2700" dirty="0" smtClean="0"/>
              <a:t>προστέθηκαν οι κόγχες του βήματος. </a:t>
            </a:r>
            <a:br>
              <a:rPr lang="el-GR" sz="2700" dirty="0" smtClean="0"/>
            </a:br>
            <a:r>
              <a:rPr lang="el-GR" sz="2700" dirty="0" smtClean="0"/>
              <a:t>Το 1964-1967 χτίστηκε οροφή από οπλισμένο σκυρόδεμα, </a:t>
            </a:r>
            <a:br>
              <a:rPr lang="el-GR" sz="2700" dirty="0" smtClean="0"/>
            </a:br>
            <a:r>
              <a:rPr lang="el-GR" sz="2700" dirty="0" smtClean="0"/>
              <a:t>που καλύπτει σήμερα όλο το κτίσμα. </a:t>
            </a:r>
            <a:r>
              <a:rPr lang="el-GR" sz="2700" baseline="30000" dirty="0" smtClean="0"/>
              <a:t/>
            </a:r>
            <a:br>
              <a:rPr lang="el-GR" sz="2700" baseline="30000" dirty="0" smtClean="0"/>
            </a:br>
            <a:r>
              <a:rPr lang="el-GR" sz="2400" baseline="30000" dirty="0" smtClean="0"/>
              <a:t/>
            </a:r>
            <a:br>
              <a:rPr lang="el-GR" sz="2400" baseline="30000" dirty="0" smtClean="0"/>
            </a:br>
            <a:r>
              <a:rPr lang="el-GR" sz="2400" dirty="0" smtClean="0"/>
              <a:t> </a:t>
            </a:r>
            <a:br>
              <a:rPr lang="el-GR" sz="2400" dirty="0" smtClean="0"/>
            </a:br>
            <a:endParaRPr lang="el-GR" sz="2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25470"/>
          </a:xfrm>
        </p:spPr>
        <p:txBody>
          <a:bodyPr>
            <a:normAutofit/>
          </a:bodyPr>
          <a:lstStyle/>
          <a:p>
            <a:r>
              <a:rPr lang="el-GR" sz="2800" b="1" u="sng" dirty="0" smtClean="0"/>
              <a:t>Μνημεία με τα οποία θα ασχοληθούμε</a:t>
            </a:r>
            <a:endParaRPr lang="el-GR" sz="2800" b="1" u="sng" dirty="0"/>
          </a:p>
        </p:txBody>
      </p:sp>
      <p:sp>
        <p:nvSpPr>
          <p:cNvPr id="3" name="2 - Θέση περιεχομένου"/>
          <p:cNvSpPr>
            <a:spLocks noGrp="1"/>
          </p:cNvSpPr>
          <p:nvPr>
            <p:ph idx="1"/>
          </p:nvPr>
        </p:nvSpPr>
        <p:spPr>
          <a:xfrm>
            <a:off x="457200" y="1000108"/>
            <a:ext cx="8686800" cy="5643602"/>
          </a:xfrm>
        </p:spPr>
        <p:txBody>
          <a:bodyPr>
            <a:normAutofit/>
          </a:bodyPr>
          <a:lstStyle/>
          <a:p>
            <a:pPr>
              <a:buNone/>
            </a:pPr>
            <a:r>
              <a:rPr lang="el-GR" sz="2800" dirty="0" smtClean="0">
                <a:cs typeface="Calibri"/>
              </a:rPr>
              <a:t>● </a:t>
            </a:r>
            <a:r>
              <a:rPr lang="el-GR" sz="2800" b="1" dirty="0" smtClean="0"/>
              <a:t>Αγία Σοφία/Μπέη Τζαμί </a:t>
            </a:r>
          </a:p>
          <a:p>
            <a:pPr>
              <a:buNone/>
            </a:pPr>
            <a:r>
              <a:rPr lang="el-GR" sz="2800" dirty="0" smtClean="0">
                <a:cs typeface="Calibri"/>
              </a:rPr>
              <a:t>● </a:t>
            </a:r>
            <a:r>
              <a:rPr lang="el-GR" sz="2800" b="1" dirty="0" smtClean="0"/>
              <a:t>Ταξιάρχες </a:t>
            </a:r>
          </a:p>
          <a:p>
            <a:pPr>
              <a:buNone/>
            </a:pPr>
            <a:r>
              <a:rPr lang="el-GR" sz="2800" dirty="0" smtClean="0">
                <a:cs typeface="Calibri"/>
              </a:rPr>
              <a:t>● </a:t>
            </a:r>
            <a:r>
              <a:rPr lang="el-GR" sz="2800" b="1" dirty="0" err="1" smtClean="0"/>
              <a:t>Εισόδια</a:t>
            </a:r>
            <a:r>
              <a:rPr lang="el-GR" sz="2800" b="1" dirty="0" smtClean="0"/>
              <a:t> της Θεοτόκου Δράμας (παλαιά Μητρόπολη)</a:t>
            </a:r>
          </a:p>
          <a:p>
            <a:pPr>
              <a:buNone/>
            </a:pPr>
            <a:r>
              <a:rPr lang="el-GR" sz="2800" dirty="0" smtClean="0">
                <a:cs typeface="Calibri"/>
              </a:rPr>
              <a:t>● </a:t>
            </a:r>
            <a:r>
              <a:rPr lang="el-GR" sz="2800" b="1" dirty="0" smtClean="0"/>
              <a:t>Άγιος Νικόλαος /Εσκί Τζαμί</a:t>
            </a:r>
          </a:p>
          <a:p>
            <a:pPr>
              <a:buNone/>
            </a:pPr>
            <a:r>
              <a:rPr lang="el-GR" sz="2800" dirty="0" smtClean="0">
                <a:cs typeface="Calibri"/>
              </a:rPr>
              <a:t>● </a:t>
            </a:r>
            <a:r>
              <a:rPr lang="el-GR" sz="2800" b="1" dirty="0" smtClean="0"/>
              <a:t>Αγία Τριάδα/</a:t>
            </a:r>
            <a:r>
              <a:rPr lang="el-GR" sz="2800" b="1" dirty="0" err="1" smtClean="0"/>
              <a:t>Κουρσούμ</a:t>
            </a:r>
            <a:r>
              <a:rPr lang="el-GR" sz="2800" b="1" dirty="0" smtClean="0"/>
              <a:t> Τζαμί</a:t>
            </a:r>
          </a:p>
          <a:p>
            <a:pPr>
              <a:buNone/>
            </a:pPr>
            <a:r>
              <a:rPr lang="el-GR" sz="2800" dirty="0" smtClean="0">
                <a:cs typeface="Calibri"/>
              </a:rPr>
              <a:t>● </a:t>
            </a:r>
            <a:r>
              <a:rPr lang="el-GR" sz="2800" b="1" dirty="0" err="1" smtClean="0">
                <a:cs typeface="Calibri"/>
              </a:rPr>
              <a:t>Σαντιρβάν</a:t>
            </a:r>
            <a:r>
              <a:rPr lang="el-GR" sz="2800" dirty="0" smtClean="0">
                <a:cs typeface="Calibri"/>
              </a:rPr>
              <a:t> </a:t>
            </a:r>
            <a:r>
              <a:rPr lang="el-GR" sz="2800" b="1" dirty="0" smtClean="0"/>
              <a:t>Τζαμί</a:t>
            </a:r>
          </a:p>
          <a:p>
            <a:pPr>
              <a:buNone/>
            </a:pPr>
            <a:r>
              <a:rPr lang="el-GR" sz="2800" dirty="0" smtClean="0">
                <a:cs typeface="Calibri"/>
              </a:rPr>
              <a:t>● </a:t>
            </a:r>
            <a:r>
              <a:rPr lang="el-GR" sz="2800" b="1" dirty="0" err="1" smtClean="0"/>
              <a:t>Αράπ</a:t>
            </a:r>
            <a:r>
              <a:rPr lang="el-GR" sz="2800" b="1" dirty="0" smtClean="0"/>
              <a:t> Τζαμί</a:t>
            </a:r>
          </a:p>
          <a:p>
            <a:pPr>
              <a:buNone/>
            </a:pPr>
            <a:r>
              <a:rPr lang="el-GR" sz="2800" b="1" dirty="0" smtClean="0"/>
              <a:t>	(κι ακόμη) </a:t>
            </a:r>
          </a:p>
          <a:p>
            <a:pPr>
              <a:buNone/>
            </a:pPr>
            <a:r>
              <a:rPr lang="el-GR" sz="2800" dirty="0" smtClean="0">
                <a:cs typeface="Calibri"/>
              </a:rPr>
              <a:t>● </a:t>
            </a:r>
            <a:r>
              <a:rPr lang="el-GR" sz="2800" b="1" dirty="0" smtClean="0"/>
              <a:t>Αγία Βαρβάρα</a:t>
            </a:r>
          </a:p>
          <a:p>
            <a:pPr>
              <a:buNone/>
            </a:pPr>
            <a:r>
              <a:rPr lang="el-GR" sz="2800" dirty="0" smtClean="0">
                <a:cs typeface="Calibri"/>
              </a:rPr>
              <a:t>●</a:t>
            </a:r>
            <a:r>
              <a:rPr lang="en-US" sz="2800" dirty="0" smtClean="0">
                <a:cs typeface="Calibri"/>
              </a:rPr>
              <a:t> </a:t>
            </a:r>
            <a:r>
              <a:rPr lang="el-GR" sz="2800" b="1" dirty="0" smtClean="0">
                <a:cs typeface="Calibri"/>
              </a:rPr>
              <a:t>Άγιοι</a:t>
            </a:r>
            <a:r>
              <a:rPr lang="el-GR" sz="2800" dirty="0" smtClean="0">
                <a:cs typeface="Calibri"/>
              </a:rPr>
              <a:t> </a:t>
            </a:r>
            <a:r>
              <a:rPr lang="el-GR" sz="2800" b="1" dirty="0" smtClean="0">
                <a:cs typeface="Calibri"/>
              </a:rPr>
              <a:t>Ανάργυροι</a:t>
            </a:r>
            <a:endParaRPr lang="el-GR" sz="2800" b="1" dirty="0" smtClean="0"/>
          </a:p>
          <a:p>
            <a:endParaRPr lang="el-GR" sz="2800" b="1" dirty="0" smtClean="0"/>
          </a:p>
          <a:p>
            <a:endParaRPr lang="el-GR" sz="2800" b="1" dirty="0" smtClean="0"/>
          </a:p>
          <a:p>
            <a:endParaRPr lang="el-GR" sz="2800" b="1" dirty="0" smtClean="0"/>
          </a:p>
          <a:p>
            <a:endParaRPr lang="el-GR" dirty="0" smtClean="0"/>
          </a:p>
          <a:p>
            <a:pPr>
              <a:buNone/>
            </a:pPr>
            <a:endParaRPr lang="el-GR" dirty="0" smtClean="0"/>
          </a:p>
          <a:p>
            <a:endParaRPr lang="el-GR" dirty="0" smtClean="0"/>
          </a:p>
          <a:p>
            <a:endParaRPr lang="el-GR"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428868"/>
            <a:ext cx="8229600" cy="1143000"/>
          </a:xfrm>
        </p:spPr>
        <p:txBody>
          <a:bodyPr/>
          <a:lstStyle/>
          <a:p>
            <a:r>
              <a:rPr lang="el-GR" b="1" dirty="0" smtClean="0"/>
              <a:t>ΣΑΝΤΙΡΒΑΝ ΤΖΑΜΙ</a:t>
            </a:r>
            <a:endParaRPr lang="el-GR"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8" name="7 - Υπότιτλος"/>
          <p:cNvSpPr>
            <a:spLocks noGrp="1"/>
          </p:cNvSpPr>
          <p:nvPr>
            <p:ph type="subTitle" idx="1"/>
          </p:nvPr>
        </p:nvSpPr>
        <p:spPr/>
        <p:txBody>
          <a:bodyPr/>
          <a:lstStyle/>
          <a:p>
            <a:endParaRPr lang="el-GR" dirty="0"/>
          </a:p>
        </p:txBody>
      </p:sp>
      <p:pic>
        <p:nvPicPr>
          <p:cNvPr id="7" name="6 - Θέση εικόνας" descr="Το Σαντιρβάν τζαμί ξαναβρίσκει τη χαμένη αίγλη του - Αποκαταστάθηκε το  περίτεχνο τέμενος στη Δράμα | LiFO"/>
          <p:cNvPicPr>
            <a:picLocks noGrp="1"/>
          </p:cNvPicPr>
          <p:nvPr>
            <p:ph type="pic" idx="4294967295"/>
          </p:nvPr>
        </p:nvPicPr>
        <p:blipFill>
          <a:blip r:embed="rId2" cstate="print">
            <a:extLst>
              <a:ext uri="{28A0092B-C50C-407E-A947-70E740481C1C}">
                <a14:useLocalDpi xmlns:a14="http://schemas.microsoft.com/office/drawing/2010/main" val="0"/>
              </a:ext>
            </a:extLst>
          </a:blip>
          <a:srcRect l="3116" r="3116"/>
          <a:stretch>
            <a:fillRect/>
          </a:stretch>
        </p:blipFill>
        <p:spPr bwMode="auto">
          <a:xfrm>
            <a:off x="571472" y="214290"/>
            <a:ext cx="8143931" cy="6357981"/>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09600" y="6096000"/>
            <a:ext cx="4419600" cy="487363"/>
          </a:xfrm>
        </p:spPr>
        <p:txBody>
          <a:bodyPr>
            <a:normAutofit fontScale="90000"/>
          </a:bodyPr>
          <a:lstStyle/>
          <a:p>
            <a:r>
              <a:rPr lang="el-GR" sz="1400" dirty="0" err="1"/>
              <a:t>Σαδριβάν</a:t>
            </a:r>
            <a:r>
              <a:rPr lang="el-GR" sz="1400" dirty="0"/>
              <a:t> Τζαμί. Το τέμενος από νοτιοανατολικά και κάτοψη του κελύφους </a:t>
            </a:r>
            <a:r>
              <a:rPr lang="el-GR" sz="1400" dirty="0" smtClean="0"/>
              <a:t>του, πριν την αποκατάσταση</a:t>
            </a:r>
            <a:endParaRPr lang="el-GR" sz="1400" dirty="0"/>
          </a:p>
        </p:txBody>
      </p:sp>
      <p:pic>
        <p:nvPicPr>
          <p:cNvPr id="28676" name="Picture 4" descr="002"/>
          <p:cNvPicPr>
            <a:picLocks noChangeAspect="1" noChangeArrowheads="1"/>
          </p:cNvPicPr>
          <p:nvPr/>
        </p:nvPicPr>
        <p:blipFill>
          <a:blip r:embed="rId3" cstate="print"/>
          <a:srcRect l="2632" b="19298"/>
          <a:stretch>
            <a:fillRect/>
          </a:stretch>
        </p:blipFill>
        <p:spPr bwMode="auto">
          <a:xfrm>
            <a:off x="381000" y="304800"/>
            <a:ext cx="6629400" cy="4121150"/>
          </a:xfrm>
          <a:prstGeom prst="rect">
            <a:avLst/>
          </a:prstGeom>
          <a:noFill/>
        </p:spPr>
      </p:pic>
      <p:pic>
        <p:nvPicPr>
          <p:cNvPr id="28684" name="Picture 12" descr="Σχέδιο - Αντίγραφο (2)"/>
          <p:cNvPicPr>
            <a:picLocks noChangeAspect="1" noChangeArrowheads="1"/>
          </p:cNvPicPr>
          <p:nvPr/>
        </p:nvPicPr>
        <p:blipFill>
          <a:blip r:embed="rId4" cstate="print"/>
          <a:srcRect l="30621" t="32370" r="21129" b="25926"/>
          <a:stretch>
            <a:fillRect/>
          </a:stretch>
        </p:blipFill>
        <p:spPr bwMode="auto">
          <a:xfrm>
            <a:off x="5181600" y="3352800"/>
            <a:ext cx="3733800" cy="3233738"/>
          </a:xfrm>
          <a:prstGeom prst="rect">
            <a:avLst/>
          </a:prstGeom>
          <a:noFill/>
        </p:spPr>
      </p:pic>
      <p:sp>
        <p:nvSpPr>
          <p:cNvPr id="28686" name="Line 14"/>
          <p:cNvSpPr>
            <a:spLocks noChangeShapeType="1"/>
          </p:cNvSpPr>
          <p:nvPr/>
        </p:nvSpPr>
        <p:spPr bwMode="auto">
          <a:xfrm>
            <a:off x="5181600" y="3352800"/>
            <a:ext cx="3733800" cy="0"/>
          </a:xfrm>
          <a:prstGeom prst="line">
            <a:avLst/>
          </a:prstGeom>
          <a:noFill/>
          <a:ln w="38100">
            <a:solidFill>
              <a:srgbClr val="FF0000"/>
            </a:solidFill>
            <a:round/>
            <a:headEnd/>
            <a:tailEnd/>
          </a:ln>
          <a:effectLst/>
        </p:spPr>
        <p:txBody>
          <a:bodyPr/>
          <a:lstStyle/>
          <a:p>
            <a:endParaRPr lang="el-GR"/>
          </a:p>
        </p:txBody>
      </p:sp>
      <p:sp>
        <p:nvSpPr>
          <p:cNvPr id="28687" name="Line 15"/>
          <p:cNvSpPr>
            <a:spLocks noChangeShapeType="1"/>
          </p:cNvSpPr>
          <p:nvPr/>
        </p:nvSpPr>
        <p:spPr bwMode="auto">
          <a:xfrm>
            <a:off x="5181600" y="3352800"/>
            <a:ext cx="0" cy="3200400"/>
          </a:xfrm>
          <a:prstGeom prst="line">
            <a:avLst/>
          </a:prstGeom>
          <a:noFill/>
          <a:ln w="38100">
            <a:solidFill>
              <a:srgbClr val="FF0000"/>
            </a:solidFill>
            <a:round/>
            <a:headEnd/>
            <a:tailEnd/>
          </a:ln>
          <a:effectLst/>
        </p:spPr>
        <p:txBody>
          <a:bodyPr/>
          <a:lstStyle/>
          <a:p>
            <a:endParaRPr lang="el-GR"/>
          </a:p>
        </p:txBody>
      </p:sp>
      <p:sp>
        <p:nvSpPr>
          <p:cNvPr id="28688" name="Line 16"/>
          <p:cNvSpPr>
            <a:spLocks noChangeShapeType="1"/>
          </p:cNvSpPr>
          <p:nvPr/>
        </p:nvSpPr>
        <p:spPr bwMode="auto">
          <a:xfrm flipV="1">
            <a:off x="8915400" y="3352800"/>
            <a:ext cx="0" cy="3200400"/>
          </a:xfrm>
          <a:prstGeom prst="line">
            <a:avLst/>
          </a:prstGeom>
          <a:noFill/>
          <a:ln w="38100">
            <a:solidFill>
              <a:srgbClr val="FF0000"/>
            </a:solidFill>
            <a:round/>
            <a:headEnd/>
            <a:tailEnd/>
          </a:ln>
          <a:effectLst/>
        </p:spPr>
        <p:txBody>
          <a:bodyPr/>
          <a:lstStyle/>
          <a:p>
            <a:endParaRPr lang="el-GR"/>
          </a:p>
        </p:txBody>
      </p:sp>
      <p:sp>
        <p:nvSpPr>
          <p:cNvPr id="28689" name="Line 17"/>
          <p:cNvSpPr>
            <a:spLocks noChangeShapeType="1"/>
          </p:cNvSpPr>
          <p:nvPr/>
        </p:nvSpPr>
        <p:spPr bwMode="auto">
          <a:xfrm>
            <a:off x="5181600" y="6553200"/>
            <a:ext cx="3733800" cy="0"/>
          </a:xfrm>
          <a:prstGeom prst="line">
            <a:avLst/>
          </a:prstGeom>
          <a:noFill/>
          <a:ln w="38100">
            <a:solidFill>
              <a:srgbClr val="FF0000"/>
            </a:solidFill>
            <a:round/>
            <a:headEnd/>
            <a:tailEnd/>
          </a:ln>
          <a:effectLst/>
        </p:spPr>
        <p:txBody>
          <a:bodyPr/>
          <a:lstStyle/>
          <a:p>
            <a:endParaRPr lang="el-G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85720" y="274638"/>
            <a:ext cx="8715436" cy="1143000"/>
          </a:xfrm>
        </p:spPr>
        <p:txBody>
          <a:bodyPr>
            <a:normAutofit/>
          </a:bodyPr>
          <a:lstStyle/>
          <a:p>
            <a:r>
              <a:rPr lang="el-GR" sz="2400" b="1" dirty="0" smtClean="0"/>
              <a:t>Η δυτική πλευρά, με τις τοιχογραφίες και την </a:t>
            </a:r>
            <a:r>
              <a:rPr lang="el-GR" sz="2400" b="1" dirty="0" err="1" smtClean="0"/>
              <a:t>κτητορική</a:t>
            </a:r>
            <a:r>
              <a:rPr lang="el-GR" sz="2400" b="1" dirty="0" smtClean="0"/>
              <a:t> επιγραφή</a:t>
            </a:r>
            <a:endParaRPr lang="el-GR" sz="2400" b="1" dirty="0"/>
          </a:p>
        </p:txBody>
      </p:sp>
      <p:pic>
        <p:nvPicPr>
          <p:cNvPr id="1026" name="Picture 2" descr="C:\Users\Μεσσής Βασίλης\Desktop\Ottoman Mosques of Drama\ΚΟΝΤΗΣ. ΤΕΛΙΚΟ. 24.2.2021\ΝΕΕΣ ΕΙΚΟΝΕΣ\P102-103.jpg"/>
          <p:cNvPicPr>
            <a:picLocks noChangeAspect="1" noChangeArrowheads="1"/>
          </p:cNvPicPr>
          <p:nvPr/>
        </p:nvPicPr>
        <p:blipFill>
          <a:blip r:embed="rId2" cstate="print"/>
          <a:srcRect/>
          <a:stretch>
            <a:fillRect/>
          </a:stretch>
        </p:blipFill>
        <p:spPr bwMode="auto">
          <a:xfrm>
            <a:off x="298058" y="1317210"/>
            <a:ext cx="8560222" cy="5319874"/>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11156"/>
          </a:xfrm>
        </p:spPr>
        <p:txBody>
          <a:bodyPr>
            <a:normAutofit/>
          </a:bodyPr>
          <a:lstStyle/>
          <a:p>
            <a:r>
              <a:rPr lang="el-GR" sz="2400" b="1" dirty="0" smtClean="0"/>
              <a:t>Εσωτερικό τεμένους. Λήψη προς τα ανατολικά</a:t>
            </a:r>
            <a:endParaRPr lang="el-GR" sz="2400" b="1" dirty="0"/>
          </a:p>
        </p:txBody>
      </p:sp>
      <p:pic>
        <p:nvPicPr>
          <p:cNvPr id="2050" name="Picture 2" descr="C:\Users\Μεσσής Βασίλης\Desktop\Ottoman Mosques of Drama\ΟΘΩΜΑΝΙΚΑ ΤΕΜΕΝΗ. FINAL 5.10.2020\Εικόνες\17.jpg"/>
          <p:cNvPicPr>
            <a:picLocks noChangeAspect="1" noChangeArrowheads="1"/>
          </p:cNvPicPr>
          <p:nvPr/>
        </p:nvPicPr>
        <p:blipFill>
          <a:blip r:embed="rId2" cstate="print"/>
          <a:srcRect/>
          <a:stretch>
            <a:fillRect/>
          </a:stretch>
        </p:blipFill>
        <p:spPr bwMode="auto">
          <a:xfrm rot="10800000">
            <a:off x="571471" y="785794"/>
            <a:ext cx="7810453" cy="585784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2400" dirty="0" smtClean="0"/>
              <a:t>Από το αρχικό κτίσμα διατηρούνταν έως πριν μερικά χρόνια </a:t>
            </a:r>
            <a:br>
              <a:rPr lang="el-GR" sz="2400" dirty="0" smtClean="0"/>
            </a:br>
            <a:r>
              <a:rPr lang="el-GR" sz="2400" dirty="0" smtClean="0"/>
              <a:t>μόνο οι περιμετρικοί τοίχοι του κυρίως κτίσματος </a:t>
            </a:r>
            <a:br>
              <a:rPr lang="el-GR" sz="2400" dirty="0" smtClean="0"/>
            </a:br>
            <a:r>
              <a:rPr lang="el-GR" sz="2400" dirty="0" smtClean="0"/>
              <a:t>και η βάση του μιναρέ. </a:t>
            </a:r>
            <a:br>
              <a:rPr lang="el-GR" sz="2400" dirty="0" smtClean="0"/>
            </a:br>
            <a:r>
              <a:rPr lang="el-GR" sz="2400" dirty="0" smtClean="0"/>
              <a:t>Σήμερα, αποκατεστημένο πλέον το κτίσμα, </a:t>
            </a:r>
            <a:br>
              <a:rPr lang="el-GR" sz="2400" dirty="0" smtClean="0"/>
            </a:br>
            <a:r>
              <a:rPr lang="el-GR" sz="2400" dirty="0" smtClean="0"/>
              <a:t>που αποδίδει κατά κύριο λόγο τη φάση του 1807/8, </a:t>
            </a:r>
            <a:br>
              <a:rPr lang="el-GR" sz="2400" dirty="0" smtClean="0"/>
            </a:br>
            <a:r>
              <a:rPr lang="el-GR" sz="2400" dirty="0" smtClean="0"/>
              <a:t>αποτελείται από το κυρίως κτίσμα και από το προστώο. </a:t>
            </a:r>
            <a:br>
              <a:rPr lang="el-GR" sz="2400" dirty="0" smtClean="0"/>
            </a:br>
            <a:r>
              <a:rPr lang="el-GR" sz="2400" dirty="0" smtClean="0"/>
              <a:t>Στη ΝΑ πλευρά της αίθουσας προσευχής, </a:t>
            </a:r>
            <a:br>
              <a:rPr lang="el-GR" sz="2400" dirty="0" smtClean="0"/>
            </a:br>
            <a:r>
              <a:rPr lang="el-GR" sz="2400" dirty="0" smtClean="0"/>
              <a:t>το </a:t>
            </a:r>
            <a:r>
              <a:rPr lang="el-GR" sz="2400" dirty="0" err="1" smtClean="0"/>
              <a:t>μιχράμπ</a:t>
            </a:r>
            <a:r>
              <a:rPr lang="el-GR" sz="2400" dirty="0" smtClean="0"/>
              <a:t> έχει καταστραφεί </a:t>
            </a:r>
            <a:br>
              <a:rPr lang="el-GR" sz="2400" dirty="0" smtClean="0"/>
            </a:br>
            <a:r>
              <a:rPr lang="el-GR" sz="2400" dirty="0" smtClean="0"/>
              <a:t>και σώζεται μικρό μόνο τμήμα από την καθ’ ύψος απόληξή του.</a:t>
            </a:r>
            <a:br>
              <a:rPr lang="el-GR" sz="2400" dirty="0" smtClean="0"/>
            </a:br>
            <a:r>
              <a:rPr lang="el-GR" sz="2400" dirty="0" smtClean="0"/>
              <a:t>Ο προθάλαμος αποτελείται από ισόγειο και από όροφο. </a:t>
            </a:r>
            <a:br>
              <a:rPr lang="el-GR" sz="2400" dirty="0" smtClean="0"/>
            </a:br>
            <a:endParaRPr lang="el-GR" sz="2400"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001156" cy="6643710"/>
          </a:xfrm>
        </p:spPr>
        <p:txBody>
          <a:bodyPr>
            <a:normAutofit fontScale="90000"/>
          </a:bodyPr>
          <a:lstStyle/>
          <a:p>
            <a:r>
              <a:rPr lang="el-GR" sz="2400" dirty="0" smtClean="0"/>
              <a:t>Στο κέντρο της ΒΔ πλευράς εξωτερικά, </a:t>
            </a:r>
            <a:br>
              <a:rPr lang="el-GR" sz="2400" dirty="0" smtClean="0"/>
            </a:br>
            <a:r>
              <a:rPr lang="el-GR" sz="2400" dirty="0" smtClean="0"/>
              <a:t>πάνω από το μαρμάρινο υπέρθυρο της εισόδου, </a:t>
            </a:r>
            <a:br>
              <a:rPr lang="el-GR" sz="2400" dirty="0" smtClean="0"/>
            </a:br>
            <a:r>
              <a:rPr lang="el-GR" sz="2400" dirty="0" smtClean="0"/>
              <a:t>βρίσκεται εντοιχισμένη </a:t>
            </a:r>
            <a:r>
              <a:rPr lang="el-GR" sz="2400" dirty="0" err="1" smtClean="0"/>
              <a:t>λιθανάγλυφη</a:t>
            </a:r>
            <a:r>
              <a:rPr lang="el-GR" sz="2400" dirty="0" smtClean="0"/>
              <a:t> </a:t>
            </a:r>
            <a:r>
              <a:rPr lang="el-GR" sz="2400" dirty="0" err="1" smtClean="0"/>
              <a:t>κτητορική</a:t>
            </a:r>
            <a:r>
              <a:rPr lang="el-GR" sz="2400" dirty="0" smtClean="0"/>
              <a:t> επιγραφή, </a:t>
            </a:r>
            <a:br>
              <a:rPr lang="el-GR" sz="2400" dirty="0" smtClean="0"/>
            </a:br>
            <a:r>
              <a:rPr lang="el-GR" sz="2400" dirty="0" smtClean="0"/>
              <a:t>σε </a:t>
            </a:r>
            <a:r>
              <a:rPr lang="el-GR" sz="2400" dirty="0" err="1" smtClean="0"/>
              <a:t>αραβογράμματη</a:t>
            </a:r>
            <a:r>
              <a:rPr lang="el-GR" sz="2400" dirty="0" smtClean="0"/>
              <a:t> επιγραφή, </a:t>
            </a:r>
            <a:br>
              <a:rPr lang="el-GR" sz="2400" dirty="0" smtClean="0"/>
            </a:br>
            <a:r>
              <a:rPr lang="el-GR" sz="2400" dirty="0" smtClean="0"/>
              <a:t>που αναφέρει ως έτος ανακαίνισης του τεμένους </a:t>
            </a:r>
            <a:br>
              <a:rPr lang="el-GR" sz="2400" dirty="0" smtClean="0"/>
            </a:br>
            <a:r>
              <a:rPr lang="el-GR" sz="2400" dirty="0" smtClean="0"/>
              <a:t>το έτος Εγίρας 1222 (1807/8) </a:t>
            </a:r>
            <a:br>
              <a:rPr lang="el-GR" sz="2400" dirty="0" smtClean="0"/>
            </a:br>
            <a:r>
              <a:rPr lang="el-GR" sz="2400" dirty="0" smtClean="0"/>
              <a:t>και χορηγό τον </a:t>
            </a:r>
            <a:r>
              <a:rPr lang="el-GR" sz="2400" dirty="0" err="1" smtClean="0"/>
              <a:t>Μεχμέντ</a:t>
            </a:r>
            <a:r>
              <a:rPr lang="el-GR" sz="2400" dirty="0" smtClean="0"/>
              <a:t> </a:t>
            </a:r>
            <a:r>
              <a:rPr lang="el-GR" sz="2400" dirty="0" err="1" smtClean="0"/>
              <a:t>Χαλίλ</a:t>
            </a:r>
            <a:r>
              <a:rPr lang="el-GR" sz="2400" dirty="0" smtClean="0"/>
              <a:t> Αγά.</a:t>
            </a:r>
            <a:br>
              <a:rPr lang="el-GR" sz="2400" dirty="0" smtClean="0"/>
            </a:br>
            <a:r>
              <a:rPr lang="el-GR" sz="2400" dirty="0" smtClean="0"/>
              <a:t>Πρόκειται για τον πατέρα του Μαχμούτ Πασά (Δράμαλη). </a:t>
            </a:r>
            <a:br>
              <a:rPr lang="el-GR" sz="2400" dirty="0" smtClean="0"/>
            </a:br>
            <a:r>
              <a:rPr lang="el-GR" sz="2400" dirty="0" smtClean="0"/>
              <a:t/>
            </a:r>
            <a:br>
              <a:rPr lang="el-GR" sz="2400" dirty="0" smtClean="0"/>
            </a:br>
            <a:r>
              <a:rPr lang="el-GR" sz="2400" dirty="0" smtClean="0"/>
              <a:t>Πιθανώς το </a:t>
            </a:r>
            <a:r>
              <a:rPr lang="el-GR" sz="2400" dirty="0" err="1" smtClean="0"/>
              <a:t>Σαντιρβάν</a:t>
            </a:r>
            <a:r>
              <a:rPr lang="el-GR" sz="2400" dirty="0" smtClean="0"/>
              <a:t> Τζαμί πιθανώς είναι </a:t>
            </a:r>
            <a:br>
              <a:rPr lang="el-GR" sz="2400" dirty="0" smtClean="0"/>
            </a:br>
            <a:r>
              <a:rPr lang="el-GR" sz="2400" dirty="0" smtClean="0"/>
              <a:t>ένα από τα τεμένη της πόλης που αναφέρει ο </a:t>
            </a:r>
            <a:r>
              <a:rPr lang="el-GR" sz="2400" dirty="0" err="1" smtClean="0"/>
              <a:t>Εβλιγιά</a:t>
            </a:r>
            <a:r>
              <a:rPr lang="el-GR" sz="2400" dirty="0" smtClean="0"/>
              <a:t> </a:t>
            </a:r>
            <a:r>
              <a:rPr lang="el-GR" sz="2400" dirty="0" err="1" smtClean="0"/>
              <a:t>Τσελεμπί</a:t>
            </a:r>
            <a:r>
              <a:rPr lang="el-GR" sz="2400" dirty="0" smtClean="0"/>
              <a:t>. </a:t>
            </a:r>
            <a:br>
              <a:rPr lang="el-GR" sz="2400" dirty="0" smtClean="0"/>
            </a:br>
            <a:r>
              <a:rPr lang="el-GR" sz="2400" dirty="0" smtClean="0"/>
              <a:t>Η  χρονολόγηση του μιναρέ στο </a:t>
            </a:r>
            <a:r>
              <a:rPr lang="el-GR" sz="2400" dirty="0" err="1" smtClean="0"/>
              <a:t>β΄</a:t>
            </a:r>
            <a:r>
              <a:rPr lang="el-GR" sz="2400" dirty="0" smtClean="0"/>
              <a:t> μισό του 15ου ή στον 16ο αιώνα ανάγει και τη χρονολόγηση του αρχικού τεμένους στην περίοδο αυτή. </a:t>
            </a:r>
            <a:br>
              <a:rPr lang="el-GR" sz="2400" dirty="0" smtClean="0"/>
            </a:br>
            <a:r>
              <a:rPr lang="el-GR" sz="2400" dirty="0" smtClean="0"/>
              <a:t>Σε αυτήν την περίπτωση, βέβαια, το τέμενος </a:t>
            </a:r>
            <a:br>
              <a:rPr lang="el-GR" sz="2400" dirty="0" smtClean="0"/>
            </a:br>
            <a:r>
              <a:rPr lang="el-GR" sz="2400" dirty="0" smtClean="0"/>
              <a:t>θα έφερε στον 17ο αιώνα διαφορετικό όνομα, </a:t>
            </a:r>
            <a:br>
              <a:rPr lang="el-GR" sz="2400" dirty="0" smtClean="0"/>
            </a:br>
            <a:r>
              <a:rPr lang="el-GR" sz="2400" dirty="0" smtClean="0"/>
              <a:t>καθώς ο </a:t>
            </a:r>
            <a:r>
              <a:rPr lang="el-GR" sz="2400" dirty="0" err="1" smtClean="0"/>
              <a:t>Εβλιγιά</a:t>
            </a:r>
            <a:r>
              <a:rPr lang="el-GR" sz="2400" dirty="0" smtClean="0"/>
              <a:t> </a:t>
            </a:r>
            <a:r>
              <a:rPr lang="el-GR" sz="2400" dirty="0" err="1" smtClean="0"/>
              <a:t>Τζελεμπή</a:t>
            </a:r>
            <a:r>
              <a:rPr lang="el-GR" sz="2400" dirty="0" smtClean="0"/>
              <a:t> δεν αναφέρει τέμενος με το όνομα </a:t>
            </a:r>
            <a:r>
              <a:rPr lang="el-GR" sz="2400" dirty="0" err="1" smtClean="0"/>
              <a:t>Σαντιρβάν</a:t>
            </a:r>
            <a:r>
              <a:rPr lang="el-GR" sz="2400" dirty="0" smtClean="0"/>
              <a:t> (</a:t>
            </a:r>
            <a:r>
              <a:rPr lang="el-GR" sz="2400" dirty="0" err="1" smtClean="0"/>
              <a:t>şadırvan</a:t>
            </a:r>
            <a:r>
              <a:rPr lang="el-GR" sz="2400" dirty="0" smtClean="0"/>
              <a:t> = κρήνη τεμένους για τελετουργικούς καθαρμούς).</a:t>
            </a:r>
            <a:br>
              <a:rPr lang="el-GR" sz="2400" dirty="0" smtClean="0"/>
            </a:br>
            <a:endParaRPr lang="el-GR" sz="24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214282" y="274638"/>
            <a:ext cx="8715436" cy="6369072"/>
          </a:xfrm>
        </p:spPr>
        <p:txBody>
          <a:bodyPr>
            <a:normAutofit/>
          </a:bodyPr>
          <a:lstStyle/>
          <a:p>
            <a:r>
              <a:rPr lang="el-GR" sz="2400" dirty="0" smtClean="0"/>
              <a:t>Η ΒΔ εξωτερική πλευρά του κτίσματος είναι </a:t>
            </a:r>
            <a:r>
              <a:rPr lang="el-GR" sz="2400" dirty="0" err="1" smtClean="0"/>
              <a:t>κατάκοσμη</a:t>
            </a:r>
            <a:r>
              <a:rPr lang="el-GR" sz="2400" dirty="0" smtClean="0"/>
              <a:t>, </a:t>
            </a:r>
            <a:br>
              <a:rPr lang="el-GR" sz="2400" dirty="0" smtClean="0"/>
            </a:br>
            <a:r>
              <a:rPr lang="el-GR" sz="2400" dirty="0" smtClean="0"/>
              <a:t>με το τοιχογραφικό σύνολο να διατάσσεται σε δύο ζώνες. </a:t>
            </a:r>
            <a:br>
              <a:rPr lang="el-GR" sz="2400" dirty="0" smtClean="0"/>
            </a:br>
            <a:r>
              <a:rPr lang="el-GR" sz="2400" dirty="0" smtClean="0"/>
              <a:t>Στην κάτω ζώνη αναπτύσσεται φυτικός διάκοσμος, </a:t>
            </a:r>
            <a:br>
              <a:rPr lang="el-GR" sz="2400" dirty="0" smtClean="0"/>
            </a:br>
            <a:r>
              <a:rPr lang="el-GR" sz="2400" dirty="0" smtClean="0"/>
              <a:t>ενώ από το σημείο αυτό και έως τη στέγη του κτίσματος αποδίδονται σε πέντε πίνακες (</a:t>
            </a:r>
            <a:r>
              <a:rPr lang="el-GR" sz="2400" dirty="0" err="1" smtClean="0"/>
              <a:t>διάχωρα</a:t>
            </a:r>
            <a:r>
              <a:rPr lang="el-GR" sz="2400" dirty="0" smtClean="0"/>
              <a:t>) </a:t>
            </a:r>
            <a:br>
              <a:rPr lang="el-GR" sz="2400" dirty="0" smtClean="0"/>
            </a:br>
            <a:r>
              <a:rPr lang="el-GR" sz="2400" dirty="0" smtClean="0"/>
              <a:t>παραστάσεις πέντε πολιτειών </a:t>
            </a:r>
            <a:br>
              <a:rPr lang="el-GR" sz="2400" dirty="0" smtClean="0"/>
            </a:br>
            <a:r>
              <a:rPr lang="el-GR" sz="2400" dirty="0" smtClean="0"/>
              <a:t>ή, πιθανώς πέντε όψεις της ίδιας πολιτείας. </a:t>
            </a:r>
            <a:br>
              <a:rPr lang="el-GR" sz="2400" dirty="0" smtClean="0"/>
            </a:br>
            <a:r>
              <a:rPr lang="el-GR" sz="2400" dirty="0" smtClean="0"/>
              <a:t>Υποστηρίχτηκε ότι όλες οι ζωγραφικές αποδόσεις των οικισμών αφορούν απόδοση της πόλης της Δράμας. </a:t>
            </a:r>
            <a:br>
              <a:rPr lang="el-GR" sz="2400" dirty="0" smtClean="0"/>
            </a:br>
            <a:r>
              <a:rPr lang="el-GR" sz="2400" dirty="0" smtClean="0"/>
              <a:t>Η τοιχογράφηση της ΒΔ πλευράς πειστικά αποδίδεται </a:t>
            </a:r>
            <a:br>
              <a:rPr lang="el-GR" sz="2400" dirty="0" smtClean="0"/>
            </a:br>
            <a:r>
              <a:rPr lang="el-GR" sz="2400" dirty="0" smtClean="0"/>
              <a:t>σε φάση ανακαίνισης μετά τον σεισμό του 1829. </a:t>
            </a:r>
            <a:br>
              <a:rPr lang="el-GR" sz="2400" dirty="0" smtClean="0"/>
            </a:br>
            <a:r>
              <a:rPr lang="el-GR" sz="2400" dirty="0" smtClean="0"/>
              <a:t> </a:t>
            </a:r>
            <a:br>
              <a:rPr lang="el-GR" sz="2400" dirty="0" smtClean="0"/>
            </a:br>
            <a:endParaRPr lang="el-GR" sz="2400" b="1"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normAutofit/>
          </a:bodyPr>
          <a:lstStyle/>
          <a:p>
            <a:r>
              <a:rPr lang="el-GR" sz="2400" dirty="0" smtClean="0"/>
              <a:t>Το κτίσμα συνδέεται άμεσα με τη νεώτερη ιστορία της πόλης, </a:t>
            </a:r>
            <a:br>
              <a:rPr lang="el-GR" sz="2400" dirty="0" smtClean="0"/>
            </a:br>
            <a:r>
              <a:rPr lang="el-GR" sz="2400" dirty="0" smtClean="0"/>
              <a:t>καθώς για δεκαετίες, μετά την Απελευθέρωση, </a:t>
            </a:r>
            <a:br>
              <a:rPr lang="el-GR" sz="2400" dirty="0" smtClean="0"/>
            </a:br>
            <a:r>
              <a:rPr lang="el-GR" sz="2400" dirty="0" smtClean="0"/>
              <a:t>και συγκεκριμένα από το 1927 έως το 1981, </a:t>
            </a:r>
            <a:br>
              <a:rPr lang="el-GR" sz="2400" dirty="0" smtClean="0"/>
            </a:br>
            <a:r>
              <a:rPr lang="el-GR" sz="2400" dirty="0" smtClean="0"/>
              <a:t>αποτέλεσε τον χώρο έκδοσης της τοπικής εφημερίδας </a:t>
            </a:r>
            <a:r>
              <a:rPr lang="el-GR" sz="2400" i="1" dirty="0" smtClean="0"/>
              <a:t>Θάρρος</a:t>
            </a:r>
            <a:r>
              <a:rPr lang="el-GR" sz="2400" dirty="0" smtClean="0"/>
              <a:t>.</a:t>
            </a:r>
            <a:br>
              <a:rPr lang="el-GR" sz="2400" dirty="0" smtClean="0"/>
            </a:br>
            <a:r>
              <a:rPr lang="el-GR" sz="2400" dirty="0" smtClean="0"/>
              <a:t/>
            </a:r>
            <a:br>
              <a:rPr lang="el-GR" sz="2400" dirty="0" smtClean="0"/>
            </a:br>
            <a:r>
              <a:rPr lang="el-GR" sz="2400" dirty="0" smtClean="0"/>
              <a:t>Το κτίσμα έως το 1981 διατηρείτο εμφανώς αλλοιωμένο, </a:t>
            </a:r>
            <a:br>
              <a:rPr lang="el-GR" sz="2400" dirty="0" smtClean="0"/>
            </a:br>
            <a:r>
              <a:rPr lang="el-GR" sz="2400" dirty="0" smtClean="0"/>
              <a:t>και ακολούθως, για τριάντα περίπου χρόνια, </a:t>
            </a:r>
            <a:br>
              <a:rPr lang="el-GR" sz="2400" dirty="0" smtClean="0"/>
            </a:br>
            <a:r>
              <a:rPr lang="el-GR" sz="2400" dirty="0" smtClean="0"/>
              <a:t>η στέγη του είχε καταπέσει και περιέπεσε σε αχρησία. </a:t>
            </a:r>
            <a:br>
              <a:rPr lang="el-GR" sz="2400" dirty="0" smtClean="0"/>
            </a:br>
            <a:r>
              <a:rPr lang="el-GR" sz="2400" dirty="0" smtClean="0"/>
              <a:t>Το 2011 αγοράστηκε από την εταιρεία </a:t>
            </a:r>
            <a:r>
              <a:rPr lang="en-US" sz="2400" dirty="0" err="1" smtClean="0"/>
              <a:t>Raycap</a:t>
            </a:r>
            <a:r>
              <a:rPr lang="el-GR" sz="2400" dirty="0" smtClean="0"/>
              <a:t> </a:t>
            </a:r>
            <a:br>
              <a:rPr lang="el-GR" sz="2400" dirty="0" smtClean="0"/>
            </a:br>
            <a:r>
              <a:rPr lang="el-GR" sz="2400" dirty="0" smtClean="0"/>
              <a:t>και αποκαταστάθηκε με τρόπο υποδειγματικό, </a:t>
            </a:r>
            <a:br>
              <a:rPr lang="el-GR" sz="2400" dirty="0" smtClean="0"/>
            </a:br>
            <a:r>
              <a:rPr lang="el-GR" sz="2400" dirty="0" smtClean="0"/>
              <a:t>για να στεγάσει πολιτιστικές χρήσεις. </a:t>
            </a:r>
            <a:br>
              <a:rPr lang="el-GR" sz="2400" dirty="0" smtClean="0"/>
            </a:br>
            <a:r>
              <a:rPr lang="el-GR" sz="2400" dirty="0" smtClean="0"/>
              <a:t>Η εταιρεία, μάλιστα φρόντισε για την αγορά </a:t>
            </a:r>
            <a:br>
              <a:rPr lang="el-GR" sz="2400" dirty="0" smtClean="0"/>
            </a:br>
            <a:r>
              <a:rPr lang="el-GR" sz="2400" dirty="0" smtClean="0"/>
              <a:t>και στη συνέχεια για την κατεδάφιση τριώροφης νεώτερης οικοδομής που ήταν προσκολλημένη στη ΒΑ εξωτερική πλευρά του κτίσματος.</a:t>
            </a:r>
            <a:br>
              <a:rPr lang="el-GR" sz="2400" dirty="0" smtClean="0"/>
            </a:br>
            <a:r>
              <a:rPr lang="el-GR" sz="2400" dirty="0" smtClean="0"/>
              <a:t> Ο χώρος που απελευθερώθηκε </a:t>
            </a:r>
            <a:br>
              <a:rPr lang="el-GR" sz="2400" dirty="0" smtClean="0"/>
            </a:br>
            <a:r>
              <a:rPr lang="el-GR" sz="2400" dirty="0" smtClean="0"/>
              <a:t>θα διαμορφωθεί σε </a:t>
            </a:r>
            <a:r>
              <a:rPr lang="el-GR" sz="2400" dirty="0" err="1" smtClean="0"/>
              <a:t>αύλειο</a:t>
            </a:r>
            <a:r>
              <a:rPr lang="el-GR" sz="2400" dirty="0" smtClean="0"/>
              <a:t> χώρο του κτίσματος.</a:t>
            </a:r>
            <a:br>
              <a:rPr lang="el-GR" sz="2400" dirty="0" smtClean="0"/>
            </a:br>
            <a:endParaRPr lang="el-GR" sz="24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357167"/>
            <a:ext cx="7772400" cy="928693"/>
          </a:xfrm>
        </p:spPr>
        <p:txBody>
          <a:bodyPr>
            <a:normAutofit/>
          </a:bodyPr>
          <a:lstStyle/>
          <a:p>
            <a:r>
              <a:rPr lang="el-GR" sz="3200" b="1" dirty="0" smtClean="0"/>
              <a:t>ΑΡΑΠ ΤΖΑΜΙ</a:t>
            </a:r>
            <a:endParaRPr lang="el-GR" sz="3200" b="1" dirty="0"/>
          </a:p>
        </p:txBody>
      </p:sp>
      <p:sp>
        <p:nvSpPr>
          <p:cNvPr id="3" name="2 - Υπότιτλος"/>
          <p:cNvSpPr>
            <a:spLocks noGrp="1"/>
          </p:cNvSpPr>
          <p:nvPr>
            <p:ph type="subTitle" idx="1"/>
          </p:nvPr>
        </p:nvSpPr>
        <p:spPr>
          <a:xfrm>
            <a:off x="1000100" y="1357298"/>
            <a:ext cx="7429552" cy="4857784"/>
          </a:xfrm>
        </p:spPr>
        <p:txBody>
          <a:bodyPr/>
          <a:lstStyle/>
          <a:p>
            <a:endParaRPr lang="el-GR" dirty="0"/>
          </a:p>
        </p:txBody>
      </p:sp>
      <p:pic>
        <p:nvPicPr>
          <p:cNvPr id="4" name="3 - Εικόνα" descr="ΑΡΑΠ ΤΖΑΜΙ.jpg"/>
          <p:cNvPicPr>
            <a:picLocks noChangeAspect="1"/>
          </p:cNvPicPr>
          <p:nvPr/>
        </p:nvPicPr>
        <p:blipFill>
          <a:blip r:embed="rId2" cstate="print"/>
          <a:stretch>
            <a:fillRect/>
          </a:stretch>
        </p:blipFill>
        <p:spPr>
          <a:xfrm>
            <a:off x="785786" y="1357298"/>
            <a:ext cx="7715304" cy="502445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Η ΣΤΑΤΙΣΤΙΚΗ ΜΑΣ!</a:t>
            </a:r>
            <a:endParaRPr lang="el-GR" dirty="0"/>
          </a:p>
        </p:txBody>
      </p:sp>
      <p:sp>
        <p:nvSpPr>
          <p:cNvPr id="3" name="2 - Θέση περιεχομένου"/>
          <p:cNvSpPr>
            <a:spLocks noGrp="1"/>
          </p:cNvSpPr>
          <p:nvPr>
            <p:ph idx="1"/>
          </p:nvPr>
        </p:nvSpPr>
        <p:spPr>
          <a:xfrm>
            <a:off x="457200" y="1285860"/>
            <a:ext cx="8229600" cy="4840303"/>
          </a:xfrm>
        </p:spPr>
        <p:txBody>
          <a:bodyPr>
            <a:normAutofit/>
          </a:bodyPr>
          <a:lstStyle/>
          <a:p>
            <a:r>
              <a:rPr lang="el-GR" dirty="0" smtClean="0"/>
              <a:t>Πριν αρχίσουμε να γνωρίζουμε τα θρησκευτικά μνημεία της πόλης μας, αποφασίσαμε να κάνουμε μια δική μας δημοσκόπηση!</a:t>
            </a:r>
          </a:p>
          <a:p>
            <a:r>
              <a:rPr lang="el-GR" dirty="0" smtClean="0"/>
              <a:t>Ρωτήσαμε λοιπόν 100 συμμαθητές μας, που φοιτούν στη Γ΄ Γυμνασίου, αν έχουν επισκεφτεί τους συγκεκριμένους ναούς και αν γνώριζαν τα τζαμιά με τα οποία θα ασχοληθούμε. Ας δούμε τα αποτελέσματα!</a:t>
            </a:r>
            <a:endParaRPr lang="el-GR"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pic>
        <p:nvPicPr>
          <p:cNvPr id="4" name="Picture 2" descr="C:\Users\Μεσσής Βασίλης\Desktop\Ottoman Mosques of Drama\ΟΘΩΜΑΝΙΚΑ ΤΕΜΕΝΗ. FINAL 5.10.2020\Εικόνες\25. Ν.jpg"/>
          <p:cNvPicPr>
            <a:picLocks noChangeAspect="1" noChangeArrowheads="1"/>
          </p:cNvPicPr>
          <p:nvPr/>
        </p:nvPicPr>
        <p:blipFill>
          <a:blip r:embed="rId2" cstate="print"/>
          <a:srcRect/>
          <a:stretch>
            <a:fillRect/>
          </a:stretch>
        </p:blipFill>
        <p:spPr bwMode="auto">
          <a:xfrm rot="10800000">
            <a:off x="785786" y="785794"/>
            <a:ext cx="7786710" cy="584003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6248400"/>
            <a:ext cx="8229600" cy="609600"/>
          </a:xfrm>
        </p:spPr>
        <p:txBody>
          <a:bodyPr/>
          <a:lstStyle/>
          <a:p>
            <a:r>
              <a:rPr lang="el-GR" sz="1400"/>
              <a:t>Αράπ Τζαμί. Το τέμενος από βόρεια</a:t>
            </a:r>
            <a:r>
              <a:rPr lang="el-GR" sz="1600"/>
              <a:t> </a:t>
            </a:r>
          </a:p>
        </p:txBody>
      </p:sp>
      <p:pic>
        <p:nvPicPr>
          <p:cNvPr id="34820" name="Picture 4" descr="014"/>
          <p:cNvPicPr>
            <a:picLocks noChangeAspect="1" noChangeArrowheads="1"/>
          </p:cNvPicPr>
          <p:nvPr/>
        </p:nvPicPr>
        <p:blipFill>
          <a:blip r:embed="rId3" cstate="print"/>
          <a:srcRect l="3159" r="14754"/>
          <a:stretch>
            <a:fillRect/>
          </a:stretch>
        </p:blipFill>
        <p:spPr bwMode="auto">
          <a:xfrm>
            <a:off x="4724400" y="844550"/>
            <a:ext cx="4191000" cy="3829050"/>
          </a:xfrm>
          <a:prstGeom prst="rect">
            <a:avLst/>
          </a:prstGeom>
          <a:noFill/>
        </p:spPr>
      </p:pic>
      <p:pic>
        <p:nvPicPr>
          <p:cNvPr id="34821" name="Picture 5" descr="5"/>
          <p:cNvPicPr>
            <a:picLocks noChangeAspect="1" noChangeArrowheads="1"/>
          </p:cNvPicPr>
          <p:nvPr/>
        </p:nvPicPr>
        <p:blipFill>
          <a:blip r:embed="rId4" cstate="print"/>
          <a:srcRect l="4971" t="3821" b="6343"/>
          <a:stretch>
            <a:fillRect/>
          </a:stretch>
        </p:blipFill>
        <p:spPr bwMode="auto">
          <a:xfrm>
            <a:off x="228600" y="854075"/>
            <a:ext cx="4267200" cy="3833813"/>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724400" y="4953000"/>
            <a:ext cx="4038600" cy="914400"/>
          </a:xfrm>
        </p:spPr>
        <p:txBody>
          <a:bodyPr/>
          <a:lstStyle/>
          <a:p>
            <a:r>
              <a:rPr lang="el-GR" sz="1400"/>
              <a:t>Αράπ Τζαμί. Η στοά από ανατολικά και βόρεια</a:t>
            </a:r>
          </a:p>
        </p:txBody>
      </p:sp>
      <p:pic>
        <p:nvPicPr>
          <p:cNvPr id="90116" name="Picture 4" descr="DSC00249"/>
          <p:cNvPicPr>
            <a:picLocks noChangeAspect="1" noChangeArrowheads="1"/>
          </p:cNvPicPr>
          <p:nvPr/>
        </p:nvPicPr>
        <p:blipFill>
          <a:blip r:embed="rId3" cstate="print"/>
          <a:srcRect/>
          <a:stretch>
            <a:fillRect/>
          </a:stretch>
        </p:blipFill>
        <p:spPr bwMode="auto">
          <a:xfrm>
            <a:off x="228600" y="228600"/>
            <a:ext cx="4344988" cy="5791200"/>
          </a:xfrm>
          <a:prstGeom prst="rect">
            <a:avLst/>
          </a:prstGeom>
          <a:noFill/>
        </p:spPr>
      </p:pic>
      <p:pic>
        <p:nvPicPr>
          <p:cNvPr id="90117" name="Picture 5" descr="014"/>
          <p:cNvPicPr>
            <a:picLocks noChangeAspect="1" noChangeArrowheads="1"/>
          </p:cNvPicPr>
          <p:nvPr/>
        </p:nvPicPr>
        <p:blipFill>
          <a:blip r:embed="rId4" cstate="print"/>
          <a:srcRect l="32663" t="21384" r="29068" b="33333"/>
          <a:stretch>
            <a:fillRect/>
          </a:stretch>
        </p:blipFill>
        <p:spPr bwMode="auto">
          <a:xfrm>
            <a:off x="4724400" y="838200"/>
            <a:ext cx="4191000" cy="371951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214942" y="4572008"/>
            <a:ext cx="3757610" cy="846158"/>
          </a:xfrm>
        </p:spPr>
        <p:txBody>
          <a:bodyPr/>
          <a:lstStyle/>
          <a:p>
            <a:endParaRPr lang="el-GR" dirty="0"/>
          </a:p>
        </p:txBody>
      </p:sp>
      <p:pic>
        <p:nvPicPr>
          <p:cNvPr id="4098" name="Picture 2" descr="C:\Users\Μεσσής Βασίλης\Desktop\Ottoman Mosques of Drama\ΟΘΩΜΑΝΙΚΑ ΤΕΜΕΝΗ. FINAL 5.10.2020\Εικόνες\29.JPG"/>
          <p:cNvPicPr>
            <a:picLocks noChangeAspect="1" noChangeArrowheads="1"/>
          </p:cNvPicPr>
          <p:nvPr/>
        </p:nvPicPr>
        <p:blipFill>
          <a:blip r:embed="rId2" cstate="print"/>
          <a:srcRect/>
          <a:stretch>
            <a:fillRect/>
          </a:stretch>
        </p:blipFill>
        <p:spPr bwMode="auto">
          <a:xfrm>
            <a:off x="214282" y="214290"/>
            <a:ext cx="4786346" cy="6380954"/>
          </a:xfrm>
          <a:prstGeom prst="rect">
            <a:avLst/>
          </a:prstGeom>
          <a:noFill/>
        </p:spPr>
      </p:pic>
      <p:pic>
        <p:nvPicPr>
          <p:cNvPr id="4099" name="Picture 3" descr="C:\Users\Μεσσής Βασίλης\Desktop\Ottoman Mosques of Drama\ΟΘΩΜΑΝΙΚΑ ΤΕΜΕΝΗ. FINAL 5.10.2020\Εικόνες\30.JPG"/>
          <p:cNvPicPr>
            <a:picLocks noChangeAspect="1" noChangeArrowheads="1"/>
          </p:cNvPicPr>
          <p:nvPr/>
        </p:nvPicPr>
        <p:blipFill>
          <a:blip r:embed="rId3" cstate="print"/>
          <a:srcRect/>
          <a:stretch>
            <a:fillRect/>
          </a:stretch>
        </p:blipFill>
        <p:spPr bwMode="auto">
          <a:xfrm>
            <a:off x="5143504" y="214290"/>
            <a:ext cx="3828530" cy="2871776"/>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274638"/>
            <a:ext cx="8858312" cy="6369072"/>
          </a:xfrm>
        </p:spPr>
        <p:txBody>
          <a:bodyPr>
            <a:normAutofit/>
          </a:bodyPr>
          <a:lstStyle/>
          <a:p>
            <a:r>
              <a:rPr lang="el-GR" sz="2400" dirty="0" smtClean="0"/>
              <a:t/>
            </a:r>
            <a:br>
              <a:rPr lang="el-GR" sz="2400" dirty="0" smtClean="0"/>
            </a:br>
            <a:r>
              <a:rPr lang="el-GR" sz="2400" dirty="0" smtClean="0"/>
              <a:t>Στο κέντρο της πόλης, κοντά στην Πλατεία Δικαστηρίων, </a:t>
            </a:r>
            <a:br>
              <a:rPr lang="el-GR" sz="2400" dirty="0" smtClean="0"/>
            </a:br>
            <a:r>
              <a:rPr lang="el-GR" sz="2400" dirty="0" smtClean="0"/>
              <a:t>βρίσκεται το </a:t>
            </a:r>
            <a:r>
              <a:rPr lang="el-GR" sz="2400" b="1" dirty="0" err="1" smtClean="0"/>
              <a:t>Αράπ</a:t>
            </a:r>
            <a:r>
              <a:rPr lang="el-GR" sz="2400" b="1" dirty="0" smtClean="0"/>
              <a:t> Τζαμί. </a:t>
            </a:r>
            <a:br>
              <a:rPr lang="el-GR" sz="2400" b="1" dirty="0" smtClean="0"/>
            </a:br>
            <a:r>
              <a:rPr lang="el-GR" sz="2400" dirty="0" smtClean="0"/>
              <a:t>Χρονολογείται στο </a:t>
            </a:r>
            <a:r>
              <a:rPr lang="el-GR" sz="2400" dirty="0" err="1" smtClean="0"/>
              <a:t>β΄</a:t>
            </a:r>
            <a:r>
              <a:rPr lang="el-GR" sz="2400" dirty="0" smtClean="0"/>
              <a:t> μισό του 19</a:t>
            </a:r>
            <a:r>
              <a:rPr lang="el-GR" sz="2400" baseline="30000" dirty="0" smtClean="0"/>
              <a:t>ου</a:t>
            </a:r>
            <a:r>
              <a:rPr lang="el-GR" sz="2400" dirty="0" smtClean="0"/>
              <a:t> αιώνα και είναι το καλύτερα διατηρημένο από τα τέσσερα σωζόμενα τεμένη της πόλης.</a:t>
            </a:r>
            <a:br>
              <a:rPr lang="el-GR" sz="2400" dirty="0" smtClean="0"/>
            </a:br>
            <a:r>
              <a:rPr lang="el-GR" sz="2400" dirty="0" smtClean="0"/>
              <a:t/>
            </a:r>
            <a:br>
              <a:rPr lang="el-GR" sz="2400" dirty="0" smtClean="0"/>
            </a:br>
            <a:r>
              <a:rPr lang="el-GR" sz="2400" dirty="0" smtClean="0"/>
              <a:t> Το  ακριβές έτος ανέγερσης του τεμένους δεν είναι γνωστό. </a:t>
            </a:r>
            <a:br>
              <a:rPr lang="el-GR" sz="2400" dirty="0" smtClean="0"/>
            </a:br>
            <a:r>
              <a:rPr lang="el-GR" sz="2400" dirty="0" smtClean="0"/>
              <a:t>Βάσει των αρχιτεκτονικών του στοιχείων </a:t>
            </a:r>
            <a:br>
              <a:rPr lang="el-GR" sz="2400" dirty="0" smtClean="0"/>
            </a:br>
            <a:r>
              <a:rPr lang="el-GR" sz="2400" dirty="0" smtClean="0"/>
              <a:t>η κατασκευή του τοποθετείται μεταξύ των ετών 1850-1875 </a:t>
            </a:r>
            <a:br>
              <a:rPr lang="el-GR" sz="2400" dirty="0" smtClean="0"/>
            </a:br>
            <a:r>
              <a:rPr lang="el-GR" sz="2400" dirty="0" smtClean="0"/>
              <a:t>και θεωρείται έργο του τότε διοικητή της Δράμας </a:t>
            </a:r>
            <a:r>
              <a:rPr lang="el-GR" sz="2400" dirty="0" err="1" smtClean="0"/>
              <a:t>Χιβζή</a:t>
            </a:r>
            <a:r>
              <a:rPr lang="el-GR" sz="2400" dirty="0" smtClean="0"/>
              <a:t> Πασά. </a:t>
            </a:r>
            <a:br>
              <a:rPr lang="el-GR" sz="2400" dirty="0" smtClean="0"/>
            </a:br>
            <a:r>
              <a:rPr lang="el-GR" sz="2400" dirty="0" smtClean="0"/>
              <a:t>Γραπτή επιγραφή πάνω από την είσοδο </a:t>
            </a:r>
            <a:br>
              <a:rPr lang="el-GR" sz="2400" dirty="0" smtClean="0"/>
            </a:br>
            <a:r>
              <a:rPr lang="el-GR" sz="2400" dirty="0" smtClean="0"/>
              <a:t>αναγράφει το έτος 1307 (١٣٠٧) από  Εγίρας, δηλαδή το 1889/1890, που, αφορά πιθανότατα το έτος πραγματοποίησης </a:t>
            </a:r>
            <a:br>
              <a:rPr lang="el-GR" sz="2400" dirty="0" smtClean="0"/>
            </a:br>
            <a:r>
              <a:rPr lang="el-GR" sz="2400" dirty="0" smtClean="0"/>
              <a:t>του ζωγραφικού προγράμματός του </a:t>
            </a:r>
            <a:br>
              <a:rPr lang="el-GR" sz="2400" dirty="0" smtClean="0"/>
            </a:br>
            <a:r>
              <a:rPr lang="el-GR" sz="2400" dirty="0" smtClean="0"/>
              <a:t/>
            </a:r>
            <a:br>
              <a:rPr lang="el-GR" sz="2400" dirty="0" smtClean="0"/>
            </a:br>
            <a:endParaRPr lang="el-GR"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001156" cy="6858000"/>
          </a:xfrm>
        </p:spPr>
        <p:txBody>
          <a:bodyPr>
            <a:normAutofit fontScale="90000"/>
          </a:bodyPr>
          <a:lstStyle/>
          <a:p>
            <a:r>
              <a:rPr lang="el-GR" sz="4000" baseline="30000" dirty="0" smtClean="0"/>
              <a:t/>
            </a:r>
            <a:br>
              <a:rPr lang="el-GR" sz="4000" baseline="30000" dirty="0" smtClean="0"/>
            </a:br>
            <a:r>
              <a:rPr lang="el-GR" sz="4000" baseline="30000" dirty="0" smtClean="0"/>
              <a:t/>
            </a:r>
            <a:br>
              <a:rPr lang="el-GR" sz="4000" baseline="30000" dirty="0" smtClean="0"/>
            </a:br>
            <a:r>
              <a:rPr lang="el-GR" sz="4000" baseline="30000" dirty="0" smtClean="0"/>
              <a:t>Το 1922 αγοράστηκε από ιδιώτες. </a:t>
            </a:r>
            <a:br>
              <a:rPr lang="el-GR" sz="4000" baseline="30000" dirty="0" smtClean="0"/>
            </a:br>
            <a:r>
              <a:rPr lang="el-GR" sz="4000" baseline="30000" dirty="0" smtClean="0"/>
              <a:t>Το 1925 το κτίριο περιήλθε στη Διαχείριση Ανταλλάξιμης Περιουσίας. </a:t>
            </a:r>
            <a:br>
              <a:rPr lang="el-GR" sz="4000" baseline="30000" dirty="0" smtClean="0"/>
            </a:br>
            <a:r>
              <a:rPr lang="el-GR" sz="4000" baseline="30000" dirty="0" smtClean="0"/>
              <a:t>Στη συνέχεια στο τέμενος φιλοξενήθηκε το Ωδείο της πόλης </a:t>
            </a:r>
            <a:br>
              <a:rPr lang="el-GR" sz="4000" baseline="30000" dirty="0" smtClean="0"/>
            </a:br>
            <a:r>
              <a:rPr lang="el-GR" sz="4000" baseline="30000" dirty="0" smtClean="0"/>
              <a:t>που ιδρύθηκε το 1927. </a:t>
            </a:r>
            <a:br>
              <a:rPr lang="el-GR" sz="4000" baseline="30000" dirty="0" smtClean="0"/>
            </a:br>
            <a:r>
              <a:rPr lang="el-GR" sz="4000" baseline="30000" dirty="0" smtClean="0"/>
              <a:t>Το 1938 χρησιμοποιήθηκε σαν</a:t>
            </a:r>
            <a:r>
              <a:rPr lang="el-GR" sz="4000" dirty="0" smtClean="0"/>
              <a:t> </a:t>
            </a:r>
            <a:r>
              <a:rPr lang="el-GR" sz="4000" baseline="30000" dirty="0" smtClean="0"/>
              <a:t>αποθήκη ξυλείας. </a:t>
            </a:r>
            <a:br>
              <a:rPr lang="el-GR" sz="4000" baseline="30000" dirty="0" smtClean="0"/>
            </a:br>
            <a:r>
              <a:rPr lang="el-GR" sz="4000" baseline="30000" dirty="0" smtClean="0"/>
              <a:t>Στα χρόνια της βουλγαρικής κατοχής  (1941-1944) </a:t>
            </a:r>
            <a:br>
              <a:rPr lang="el-GR" sz="4000" baseline="30000" dirty="0" smtClean="0"/>
            </a:br>
            <a:r>
              <a:rPr lang="el-GR" sz="4000" baseline="30000" dirty="0" smtClean="0"/>
              <a:t>λεηλατήθηκε από τους κατακτητές. </a:t>
            </a:r>
            <a:br>
              <a:rPr lang="el-GR" sz="4000" baseline="30000" dirty="0" smtClean="0"/>
            </a:br>
            <a:r>
              <a:rPr lang="el-GR" sz="4000" baseline="30000" dirty="0" smtClean="0"/>
              <a:t> Το 2001 μεταβιβάστηκε στον Δήμο Δράμας </a:t>
            </a:r>
            <a:br>
              <a:rPr lang="el-GR" sz="4000" baseline="30000" dirty="0" smtClean="0"/>
            </a:br>
            <a:r>
              <a:rPr lang="el-GR" sz="4000" baseline="30000" dirty="0" smtClean="0"/>
              <a:t>και στον παρόντα χρόνο </a:t>
            </a:r>
            <a:br>
              <a:rPr lang="el-GR" sz="4000" baseline="30000" dirty="0" smtClean="0"/>
            </a:br>
            <a:r>
              <a:rPr lang="el-GR" sz="4000" baseline="30000" dirty="0" smtClean="0"/>
              <a:t>βρίσκονται σε εξέλιξη οι εργασίες αποκατάστασής του.</a:t>
            </a:r>
            <a:r>
              <a:rPr lang="el-GR" sz="3600" baseline="30000" dirty="0" smtClean="0"/>
              <a:t/>
            </a:r>
            <a:br>
              <a:rPr lang="el-GR" sz="3600" baseline="30000" dirty="0" smtClean="0"/>
            </a:br>
            <a:r>
              <a:rPr lang="el-GR" sz="2700" dirty="0" smtClean="0"/>
              <a:t>Τον Φεβρουάριο του 2020 </a:t>
            </a:r>
            <a:br>
              <a:rPr lang="el-GR" sz="2700" dirty="0" smtClean="0"/>
            </a:br>
            <a:r>
              <a:rPr lang="el-GR" sz="2700" dirty="0" smtClean="0"/>
              <a:t>άρχισαν εργασίες συντήρησης και αποκατάστασης </a:t>
            </a:r>
            <a:br>
              <a:rPr lang="el-GR" sz="2700" dirty="0" smtClean="0"/>
            </a:br>
            <a:r>
              <a:rPr lang="el-GR" sz="2700" dirty="0" smtClean="0"/>
              <a:t>του ζωγραφικού διακόσμου, </a:t>
            </a:r>
            <a:br>
              <a:rPr lang="el-GR" sz="2700" dirty="0" smtClean="0"/>
            </a:br>
            <a:r>
              <a:rPr lang="el-GR" sz="2700" dirty="0" smtClean="0"/>
              <a:t>και των μαρμάρινων, μεταλλικών και κεραμικών στοιχείων του</a:t>
            </a:r>
            <a:r>
              <a:rPr lang="el-GR" sz="3600" dirty="0" smtClean="0"/>
              <a:t/>
            </a:r>
            <a:br>
              <a:rPr lang="el-GR" sz="3600" dirty="0" smtClean="0"/>
            </a:br>
            <a:r>
              <a:rPr lang="el-GR" sz="2400" baseline="30000" dirty="0" smtClean="0"/>
              <a:t/>
            </a:r>
            <a:br>
              <a:rPr lang="el-GR" sz="2400" baseline="30000" dirty="0" smtClean="0"/>
            </a:br>
            <a:r>
              <a:rPr lang="el-GR" sz="2400" dirty="0" smtClean="0"/>
              <a:t/>
            </a:r>
            <a:br>
              <a:rPr lang="el-GR" sz="2400" dirty="0" smtClean="0"/>
            </a:br>
            <a:endParaRPr lang="el-GR" sz="2400"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357430"/>
            <a:ext cx="8229600" cy="1143000"/>
          </a:xfrm>
        </p:spPr>
        <p:txBody>
          <a:bodyPr/>
          <a:lstStyle/>
          <a:p>
            <a:r>
              <a:rPr lang="el-GR" b="1" dirty="0" smtClean="0"/>
              <a:t>ΑΓΙΑ ΤΡΙΑΔΑ</a:t>
            </a:r>
            <a:endParaRPr lang="el-GR"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42910" y="0"/>
            <a:ext cx="7772400" cy="857255"/>
          </a:xfrm>
        </p:spPr>
        <p:txBody>
          <a:bodyPr>
            <a:normAutofit/>
          </a:bodyPr>
          <a:lstStyle/>
          <a:p>
            <a:r>
              <a:rPr lang="el-GR" sz="3200" b="1" dirty="0" smtClean="0"/>
              <a:t>ΑΓΙΑ ΒΑΡΒΑΡΑ</a:t>
            </a:r>
            <a:endParaRPr lang="el-GR" sz="3200" b="1" dirty="0"/>
          </a:p>
        </p:txBody>
      </p:sp>
      <p:sp>
        <p:nvSpPr>
          <p:cNvPr id="3" name="2 - Υπότιτλος"/>
          <p:cNvSpPr>
            <a:spLocks noGrp="1"/>
          </p:cNvSpPr>
          <p:nvPr>
            <p:ph type="subTitle" idx="1"/>
          </p:nvPr>
        </p:nvSpPr>
        <p:spPr>
          <a:xfrm>
            <a:off x="1371600" y="1571612"/>
            <a:ext cx="6400800" cy="4067188"/>
          </a:xfrm>
        </p:spPr>
        <p:txBody>
          <a:bodyPr/>
          <a:lstStyle/>
          <a:p>
            <a:endParaRPr lang="el-GR" dirty="0"/>
          </a:p>
        </p:txBody>
      </p:sp>
      <p:pic>
        <p:nvPicPr>
          <p:cNvPr id="4" name="3 - Εικόνα" descr="santa barbara.JPG"/>
          <p:cNvPicPr>
            <a:picLocks noChangeAspect="1"/>
          </p:cNvPicPr>
          <p:nvPr/>
        </p:nvPicPr>
        <p:blipFill>
          <a:blip r:embed="rId2" cstate="print"/>
          <a:stretch>
            <a:fillRect/>
          </a:stretch>
        </p:blipFill>
        <p:spPr>
          <a:xfrm>
            <a:off x="268153" y="1038013"/>
            <a:ext cx="8661565" cy="5391383"/>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785786" y="571480"/>
            <a:ext cx="7500990" cy="5857916"/>
          </a:xfrm>
        </p:spPr>
        <p:txBody>
          <a:bodyPr>
            <a:normAutofit fontScale="92500" lnSpcReduction="10000"/>
          </a:bodyPr>
          <a:lstStyle/>
          <a:p>
            <a:pPr algn="just" fontAlgn="base"/>
            <a:endParaRPr lang="el-GR" sz="1700" b="1" dirty="0" smtClean="0">
              <a:solidFill>
                <a:schemeClr val="tx1"/>
              </a:solidFill>
            </a:endParaRPr>
          </a:p>
          <a:p>
            <a:pPr algn="just" fontAlgn="base"/>
            <a:endParaRPr lang="el-GR" sz="1700" b="1" dirty="0" smtClean="0">
              <a:solidFill>
                <a:schemeClr val="tx1"/>
              </a:solidFill>
            </a:endParaRPr>
          </a:p>
          <a:p>
            <a:pPr algn="just" fontAlgn="base"/>
            <a:r>
              <a:rPr lang="el-GR" sz="2400" b="1" dirty="0" smtClean="0">
                <a:solidFill>
                  <a:schemeClr val="tx1"/>
                </a:solidFill>
              </a:rPr>
              <a:t>Η σημερινή εκκλησία κτίστηκε το 1920 σε μικρή απόσταση </a:t>
            </a:r>
            <a:r>
              <a:rPr lang="el-GR" sz="2600" b="1" dirty="0" smtClean="0">
                <a:solidFill>
                  <a:schemeClr val="tx1"/>
                </a:solidFill>
              </a:rPr>
              <a:t>βορείως της μεγάλης λίμνης στην περιοχή της Αγίας Βαρβάρας. </a:t>
            </a:r>
          </a:p>
          <a:p>
            <a:pPr algn="just" fontAlgn="base"/>
            <a:r>
              <a:rPr lang="el-GR" sz="2600" b="1" dirty="0" smtClean="0">
                <a:solidFill>
                  <a:schemeClr val="tx1"/>
                </a:solidFill>
              </a:rPr>
              <a:t>Σύμφωνα με την παράδοση, όταν το 1383 η Δράμα κατακτήθηκε από τους Οθωμανούς, το εκκλησάκι που υπήρχε στην περιοχή ήταν να γκρεμιστεί  από τους κατακτητές, για να χτιστεί στη θέση του ένα τζαμί. Τα σχέδιά τους όμως άλλαξαν ανήμερα της Αγίας Βαρβάρας καθώς η περιοχή πλημμύρισε με νερό και δημιουργήθηκε λίμνη που σκέπασε την εκκλησία. Μέχρι σήμερα διατηρείται το έθιμο την παραμονή της γιορτής της, στις 3 Δεκεμβρίου, εκατοντάδες παιδιά να αφήνουν τα αυτοσχέδια φωταγωγημένα καραβάκια τους στα νερά της λίμνης, ακριβώς μπροστά από την ομώνυμη εκκλησία.</a:t>
            </a:r>
          </a:p>
          <a:p>
            <a:endParaRPr lang="el-GR"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Τα καραβάκια των ευχών στη λίμνη της Αγίας Βαρβάρας στη Δράμα"/>
          <p:cNvPicPr>
            <a:picLocks noChangeAspect="1" noChangeArrowheads="1"/>
          </p:cNvPicPr>
          <p:nvPr/>
        </p:nvPicPr>
        <p:blipFill>
          <a:blip r:embed="rId2" cstate="print"/>
          <a:srcRect/>
          <a:stretch>
            <a:fillRect/>
          </a:stretch>
        </p:blipFill>
        <p:spPr bwMode="auto">
          <a:xfrm>
            <a:off x="357158" y="1000108"/>
            <a:ext cx="8397686" cy="5513999"/>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smtClean="0"/>
              <a:t>Πόσοι έχετε επισκεφτεί:</a:t>
            </a:r>
            <a:endParaRPr lang="el-GR" dirty="0"/>
          </a:p>
        </p:txBody>
      </p:sp>
      <p:graphicFrame>
        <p:nvGraphicFramePr>
          <p:cNvPr id="4" name="3 - Θέση περιεχομένου"/>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1 - Τίτλος"/>
          <p:cNvSpPr>
            <a:spLocks noGrp="1"/>
          </p:cNvSpPr>
          <p:nvPr>
            <p:ph type="title"/>
          </p:nvPr>
        </p:nvSpPr>
        <p:spPr>
          <a:xfrm>
            <a:off x="500034" y="2357430"/>
            <a:ext cx="8229600" cy="1143000"/>
          </a:xfrm>
        </p:spPr>
        <p:txBody>
          <a:bodyPr>
            <a:normAutofit/>
          </a:bodyPr>
          <a:lstStyle/>
          <a:p>
            <a:r>
              <a:rPr lang="el-GR" sz="4400" dirty="0" smtClean="0"/>
              <a:t>                ΑΓΙΟΙ ΑΝΑΡΓΥΡΟΙ</a:t>
            </a:r>
            <a:endParaRPr lang="el-GR" sz="44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descr="ΕΓΚΑΙΝΙΑ ΙΕΡΟΥ ΝΑΟΥ ΑΓΙΩΝ ΑΝΑΡΓΥΡΩΝ ΔΡΑΜΑΣ"/>
          <p:cNvPicPr>
            <a:picLocks noChangeAspect="1" noChangeArrowheads="1"/>
          </p:cNvPicPr>
          <p:nvPr/>
        </p:nvPicPr>
        <p:blipFill>
          <a:blip r:embed="rId2" cstate="print"/>
          <a:srcRect l="9375" r="6249"/>
          <a:stretch>
            <a:fillRect/>
          </a:stretch>
        </p:blipFill>
        <p:spPr bwMode="auto">
          <a:xfrm>
            <a:off x="357158" y="714356"/>
            <a:ext cx="8430241" cy="535785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7829576" cy="4227520"/>
          </a:xfrm>
        </p:spPr>
        <p:txBody>
          <a:bodyPr/>
          <a:lstStyle/>
          <a:p>
            <a:pPr algn="ctr"/>
            <a:r>
              <a:rPr lang="el-GR" sz="2400" dirty="0" smtClean="0"/>
              <a:t>Ο</a:t>
            </a:r>
            <a:r>
              <a:rPr lang="el-GR" dirty="0" smtClean="0"/>
              <a:t> </a:t>
            </a:r>
            <a:r>
              <a:rPr lang="el-GR" sz="2400" dirty="0" smtClean="0"/>
              <a:t>Ιερός Ναός Αγίων Αναργύρων Δράμας βρίσκεται στην περιοχή του σιδηροδρομικού σταθμού Δράμας. Η ιστορία του ξεκινά το 1915 με τον ερχομό των πρώτων προσφύγων της </a:t>
            </a:r>
            <a:r>
              <a:rPr lang="el-GR" sz="2400" dirty="0" err="1" smtClean="0"/>
              <a:t>Μικράς</a:t>
            </a:r>
            <a:r>
              <a:rPr lang="el-GR" sz="2400" dirty="0" smtClean="0"/>
              <a:t> Ασίας. Στην τοποθεσία που βρίσκεται σήμερα ο Ιερός Ναός παλαιότερα υπήρχε ένα παρεκκλήσιο (παράγκα). Όταν ελευθερώθηκε η Δράμα από την Τουρκική σκλαβιά οι πρώτοι εγκατασταθέντες στην Δράμα Έλληνες σιδηροδρομικοί με άλλους χριστιανούς στην θέση του παρεκκλησίου έκτισαν ευρύχωρο Ναό.</a:t>
            </a:r>
            <a:endParaRPr lang="el-GR"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0" y="714356"/>
            <a:ext cx="9001156" cy="5135562"/>
          </a:xfrm>
        </p:spPr>
        <p:txBody>
          <a:bodyPr>
            <a:normAutofit fontScale="90000"/>
          </a:bodyPr>
          <a:lstStyle/>
          <a:p>
            <a:r>
              <a:rPr lang="el-GR" sz="2000" dirty="0"/>
              <a:t/>
            </a:r>
            <a:br>
              <a:rPr lang="el-GR" sz="2000" dirty="0"/>
            </a:br>
            <a:r>
              <a:rPr lang="el-GR" sz="2000" dirty="0"/>
              <a:t/>
            </a:r>
            <a:br>
              <a:rPr lang="el-GR" sz="2000" dirty="0"/>
            </a:br>
            <a:r>
              <a:rPr lang="el-GR" sz="2000" dirty="0"/>
              <a:t/>
            </a:r>
            <a:br>
              <a:rPr lang="el-GR" sz="2000" dirty="0"/>
            </a:br>
            <a:r>
              <a:rPr lang="el-GR" sz="2000" dirty="0"/>
              <a:t/>
            </a:r>
            <a:br>
              <a:rPr lang="el-GR" sz="2000" dirty="0"/>
            </a:br>
            <a:r>
              <a:rPr lang="el-GR" sz="3200" b="1" dirty="0">
                <a:solidFill>
                  <a:schemeClr val="bg1"/>
                </a:solidFill>
              </a:rPr>
              <a:t>Τα μνημεία δεν έχουν θρησκεία ή πολιτικές απόψεις. </a:t>
            </a:r>
            <a:r>
              <a:rPr lang="el-GR" sz="3200" b="1" dirty="0" smtClean="0">
                <a:solidFill>
                  <a:schemeClr val="bg1"/>
                </a:solidFill>
              </a:rPr>
              <a:t/>
            </a:r>
            <a:br>
              <a:rPr lang="el-GR" sz="3200" b="1" dirty="0" smtClean="0">
                <a:solidFill>
                  <a:schemeClr val="bg1"/>
                </a:solidFill>
              </a:rPr>
            </a:br>
            <a:r>
              <a:rPr lang="el-GR" sz="3200" b="1" dirty="0" smtClean="0">
                <a:solidFill>
                  <a:schemeClr val="bg1"/>
                </a:solidFill>
              </a:rPr>
              <a:t>Μπορεί </a:t>
            </a:r>
            <a:r>
              <a:rPr lang="el-GR" sz="3200" b="1" dirty="0">
                <a:solidFill>
                  <a:schemeClr val="bg1"/>
                </a:solidFill>
              </a:rPr>
              <a:t>να </a:t>
            </a:r>
            <a:r>
              <a:rPr lang="el-GR" sz="3200" b="1" dirty="0" smtClean="0">
                <a:solidFill>
                  <a:schemeClr val="bg1"/>
                </a:solidFill>
              </a:rPr>
              <a:t>είναι</a:t>
            </a:r>
            <a:r>
              <a:rPr lang="el-GR" sz="3200" b="1" dirty="0">
                <a:solidFill>
                  <a:schemeClr val="bg1"/>
                </a:solidFill>
              </a:rPr>
              <a:t> </a:t>
            </a:r>
            <a:r>
              <a:rPr lang="el-GR" sz="3200" b="1" dirty="0" smtClean="0">
                <a:solidFill>
                  <a:schemeClr val="bg1"/>
                </a:solidFill>
              </a:rPr>
              <a:t>δημιούργημα </a:t>
            </a:r>
            <a:r>
              <a:rPr lang="el-GR" sz="3200" b="1" dirty="0">
                <a:solidFill>
                  <a:schemeClr val="bg1"/>
                </a:solidFill>
              </a:rPr>
              <a:t>μιας θρησκείας, </a:t>
            </a:r>
            <a:r>
              <a:rPr lang="el-GR" sz="3200" b="1" dirty="0" smtClean="0">
                <a:solidFill>
                  <a:schemeClr val="bg1"/>
                </a:solidFill>
              </a:rPr>
              <a:t/>
            </a:r>
            <a:br>
              <a:rPr lang="el-GR" sz="3200" b="1" dirty="0" smtClean="0">
                <a:solidFill>
                  <a:schemeClr val="bg1"/>
                </a:solidFill>
              </a:rPr>
            </a:br>
            <a:r>
              <a:rPr lang="el-GR" sz="3200" b="1" dirty="0" smtClean="0">
                <a:solidFill>
                  <a:schemeClr val="bg1"/>
                </a:solidFill>
              </a:rPr>
              <a:t>δεν </a:t>
            </a:r>
            <a:r>
              <a:rPr lang="el-GR" sz="3200" b="1" dirty="0">
                <a:solidFill>
                  <a:schemeClr val="bg1"/>
                </a:solidFill>
              </a:rPr>
              <a:t>παύουν όμως να είναι </a:t>
            </a:r>
            <a:r>
              <a:rPr lang="el-GR" sz="3200" b="1" dirty="0" smtClean="0">
                <a:solidFill>
                  <a:schemeClr val="bg1"/>
                </a:solidFill>
              </a:rPr>
              <a:t/>
            </a:r>
            <a:br>
              <a:rPr lang="el-GR" sz="3200" b="1" dirty="0" smtClean="0">
                <a:solidFill>
                  <a:schemeClr val="bg1"/>
                </a:solidFill>
              </a:rPr>
            </a:br>
            <a:r>
              <a:rPr lang="el-GR" sz="4000" b="1" dirty="0" err="1" smtClean="0">
                <a:solidFill>
                  <a:schemeClr val="bg1"/>
                </a:solidFill>
              </a:rPr>
              <a:t>΄΄</a:t>
            </a:r>
            <a:r>
              <a:rPr lang="el-GR" sz="4000" b="1" dirty="0" err="1">
                <a:solidFill>
                  <a:schemeClr val="bg1"/>
                </a:solidFill>
              </a:rPr>
              <a:t>ποιήματα΄΄</a:t>
            </a:r>
            <a:r>
              <a:rPr lang="el-GR" sz="3200" b="1" dirty="0">
                <a:solidFill>
                  <a:schemeClr val="bg1"/>
                </a:solidFill>
              </a:rPr>
              <a:t/>
            </a:r>
            <a:br>
              <a:rPr lang="el-GR" sz="3200" b="1" dirty="0">
                <a:solidFill>
                  <a:schemeClr val="bg1"/>
                </a:solidFill>
              </a:rPr>
            </a:br>
            <a:r>
              <a:rPr lang="el-GR" sz="3200" b="1" dirty="0" smtClean="0">
                <a:solidFill>
                  <a:schemeClr val="bg1"/>
                </a:solidFill>
              </a:rPr>
              <a:t> </a:t>
            </a:r>
            <a:r>
              <a:rPr lang="el-GR" sz="3200" b="1" dirty="0">
                <a:solidFill>
                  <a:schemeClr val="bg1"/>
                </a:solidFill>
              </a:rPr>
              <a:t>μιας κοινωνίας και συγκεκριμένων </a:t>
            </a:r>
            <a:r>
              <a:rPr lang="el-GR" sz="3200" b="1" dirty="0" smtClean="0">
                <a:solidFill>
                  <a:schemeClr val="bg1"/>
                </a:solidFill>
              </a:rPr>
              <a:t>ιστορικών περιόδων </a:t>
            </a:r>
            <a:br>
              <a:rPr lang="el-GR" sz="3200" b="1" dirty="0" smtClean="0">
                <a:solidFill>
                  <a:schemeClr val="bg1"/>
                </a:solidFill>
              </a:rPr>
            </a:br>
            <a:r>
              <a:rPr lang="el-GR" sz="3200" b="1" dirty="0" smtClean="0">
                <a:solidFill>
                  <a:schemeClr val="bg1"/>
                </a:solidFill>
              </a:rPr>
              <a:t>και </a:t>
            </a:r>
            <a:r>
              <a:rPr lang="el-GR" sz="3200" b="1" dirty="0">
                <a:solidFill>
                  <a:schemeClr val="bg1"/>
                </a:solidFill>
              </a:rPr>
              <a:t>ως τέτοια </a:t>
            </a:r>
            <a:br>
              <a:rPr lang="el-GR" sz="3200" b="1" dirty="0">
                <a:solidFill>
                  <a:schemeClr val="bg1"/>
                </a:solidFill>
              </a:rPr>
            </a:br>
            <a:r>
              <a:rPr lang="el-GR" sz="3200" b="1" dirty="0">
                <a:solidFill>
                  <a:schemeClr val="bg1"/>
                </a:solidFill>
              </a:rPr>
              <a:t>οφείλουν να διατηρούνται</a:t>
            </a:r>
            <a:r>
              <a:rPr lang="el-GR" sz="2000" dirty="0">
                <a:solidFill>
                  <a:schemeClr val="bg1"/>
                </a:solidFill>
              </a:rPr>
              <a:t/>
            </a:r>
            <a:br>
              <a:rPr lang="el-GR" sz="2000" dirty="0">
                <a:solidFill>
                  <a:schemeClr val="bg1"/>
                </a:solidFill>
              </a:rPr>
            </a:br>
            <a:r>
              <a:rPr lang="el-GR" sz="2000" dirty="0">
                <a:solidFill>
                  <a:schemeClr val="bg1"/>
                </a:solidFill>
              </a:rPr>
              <a:t>                							 			</a:t>
            </a:r>
            <a:r>
              <a:rPr lang="el-GR" sz="2700" b="1" dirty="0" smtClean="0">
                <a:solidFill>
                  <a:schemeClr val="bg1"/>
                </a:solidFill>
              </a:rPr>
              <a:t>Δημήτριος </a:t>
            </a:r>
            <a:r>
              <a:rPr lang="el-GR" sz="2700" b="1" dirty="0">
                <a:solidFill>
                  <a:schemeClr val="bg1"/>
                </a:solidFill>
              </a:rPr>
              <a:t>Κωνστάντιος</a:t>
            </a:r>
            <a:r>
              <a:rPr lang="el-GR" sz="1800" dirty="0"/>
              <a:t/>
            </a:r>
            <a:br>
              <a:rPr lang="el-GR" sz="1800" dirty="0"/>
            </a:br>
            <a:endParaRPr lang="el-G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Θέση περιεχομένου"/>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6400800"/>
            <a:ext cx="8229600" cy="198438"/>
          </a:xfrm>
        </p:spPr>
        <p:txBody>
          <a:bodyPr>
            <a:normAutofit fontScale="90000"/>
          </a:bodyPr>
          <a:lstStyle/>
          <a:p>
            <a:r>
              <a:rPr lang="el-GR" sz="1400" dirty="0"/>
              <a:t>Χάρτης της σημερινής Δράμας, με σημειωμένη την θέση των </a:t>
            </a:r>
            <a:r>
              <a:rPr lang="el-GR" sz="1400" dirty="0" smtClean="0"/>
              <a:t>μνημείων του προγράμματος</a:t>
            </a:r>
            <a:endParaRPr lang="el-GR" sz="1400" dirty="0"/>
          </a:p>
        </p:txBody>
      </p:sp>
      <p:pic>
        <p:nvPicPr>
          <p:cNvPr id="6148" name="Picture 4" descr="dramamap"/>
          <p:cNvPicPr>
            <a:picLocks noChangeAspect="1" noChangeArrowheads="1"/>
          </p:cNvPicPr>
          <p:nvPr/>
        </p:nvPicPr>
        <p:blipFill>
          <a:blip r:embed="rId3" cstate="print"/>
          <a:srcRect t="1834" b="4587"/>
          <a:stretch>
            <a:fillRect/>
          </a:stretch>
        </p:blipFill>
        <p:spPr bwMode="auto">
          <a:xfrm>
            <a:off x="1928794" y="357166"/>
            <a:ext cx="5154613" cy="5943600"/>
          </a:xfrm>
          <a:prstGeom prst="rect">
            <a:avLst/>
          </a:prstGeom>
          <a:noFill/>
        </p:spPr>
      </p:pic>
      <p:pic>
        <p:nvPicPr>
          <p:cNvPr id="6149" name="Picture 5" descr="DSC00295"/>
          <p:cNvPicPr>
            <a:picLocks noChangeAspect="1" noChangeArrowheads="1"/>
          </p:cNvPicPr>
          <p:nvPr/>
        </p:nvPicPr>
        <p:blipFill>
          <a:blip r:embed="rId4" cstate="print"/>
          <a:srcRect l="25926" t="4938" r="3703" b="8643"/>
          <a:stretch>
            <a:fillRect/>
          </a:stretch>
        </p:blipFill>
        <p:spPr bwMode="auto">
          <a:xfrm>
            <a:off x="7429520" y="5000636"/>
            <a:ext cx="1371600" cy="1263650"/>
          </a:xfrm>
          <a:prstGeom prst="rect">
            <a:avLst/>
          </a:prstGeom>
          <a:noFill/>
        </p:spPr>
      </p:pic>
      <p:pic>
        <p:nvPicPr>
          <p:cNvPr id="6151" name="Picture 7" descr="017"/>
          <p:cNvPicPr>
            <a:picLocks noChangeAspect="1" noChangeArrowheads="1"/>
          </p:cNvPicPr>
          <p:nvPr/>
        </p:nvPicPr>
        <p:blipFill>
          <a:blip r:embed="rId5" cstate="print"/>
          <a:srcRect t="7477" r="3076" b="1495"/>
          <a:stretch>
            <a:fillRect/>
          </a:stretch>
        </p:blipFill>
        <p:spPr bwMode="auto">
          <a:xfrm>
            <a:off x="7315200" y="838200"/>
            <a:ext cx="1447800" cy="1020763"/>
          </a:xfrm>
          <a:prstGeom prst="rect">
            <a:avLst/>
          </a:prstGeom>
          <a:noFill/>
        </p:spPr>
      </p:pic>
      <p:pic>
        <p:nvPicPr>
          <p:cNvPr id="6153" name="Picture 9" descr="010"/>
          <p:cNvPicPr>
            <a:picLocks noChangeAspect="1" noChangeArrowheads="1"/>
          </p:cNvPicPr>
          <p:nvPr/>
        </p:nvPicPr>
        <p:blipFill>
          <a:blip r:embed="rId6" cstate="print"/>
          <a:srcRect l="8772" b="6433"/>
          <a:stretch>
            <a:fillRect/>
          </a:stretch>
        </p:blipFill>
        <p:spPr bwMode="auto">
          <a:xfrm>
            <a:off x="7358082" y="2000240"/>
            <a:ext cx="1524000" cy="1173163"/>
          </a:xfrm>
          <a:prstGeom prst="rect">
            <a:avLst/>
          </a:prstGeom>
          <a:noFill/>
        </p:spPr>
      </p:pic>
      <p:sp>
        <p:nvSpPr>
          <p:cNvPr id="6154" name="Line 10"/>
          <p:cNvSpPr>
            <a:spLocks noChangeShapeType="1"/>
          </p:cNvSpPr>
          <p:nvPr/>
        </p:nvSpPr>
        <p:spPr bwMode="auto">
          <a:xfrm>
            <a:off x="4538642" y="2857496"/>
            <a:ext cx="2890878" cy="2714644"/>
          </a:xfrm>
          <a:prstGeom prst="line">
            <a:avLst/>
          </a:prstGeom>
          <a:noFill/>
          <a:ln w="25400">
            <a:solidFill>
              <a:srgbClr val="FF0000"/>
            </a:solidFill>
            <a:round/>
            <a:headEnd/>
            <a:tailEnd type="triangle" w="med" len="med"/>
          </a:ln>
          <a:effectLst/>
        </p:spPr>
        <p:txBody>
          <a:bodyPr/>
          <a:lstStyle/>
          <a:p>
            <a:endParaRPr lang="el-GR"/>
          </a:p>
        </p:txBody>
      </p:sp>
      <p:sp>
        <p:nvSpPr>
          <p:cNvPr id="6155" name="Line 11"/>
          <p:cNvSpPr>
            <a:spLocks noChangeShapeType="1"/>
          </p:cNvSpPr>
          <p:nvPr/>
        </p:nvSpPr>
        <p:spPr bwMode="auto">
          <a:xfrm flipV="1">
            <a:off x="4572000" y="2357430"/>
            <a:ext cx="2714644" cy="4770"/>
          </a:xfrm>
          <a:prstGeom prst="line">
            <a:avLst/>
          </a:prstGeom>
          <a:noFill/>
          <a:ln w="25400">
            <a:solidFill>
              <a:srgbClr val="FF0000"/>
            </a:solidFill>
            <a:round/>
            <a:headEnd/>
            <a:tailEnd type="triangle" w="med" len="med"/>
          </a:ln>
          <a:effectLst/>
        </p:spPr>
        <p:txBody>
          <a:bodyPr/>
          <a:lstStyle/>
          <a:p>
            <a:endParaRPr lang="el-GR"/>
          </a:p>
        </p:txBody>
      </p:sp>
      <p:sp>
        <p:nvSpPr>
          <p:cNvPr id="6156" name="Line 12"/>
          <p:cNvSpPr>
            <a:spLocks noChangeShapeType="1"/>
          </p:cNvSpPr>
          <p:nvPr/>
        </p:nvSpPr>
        <p:spPr bwMode="auto">
          <a:xfrm>
            <a:off x="5000628" y="2428868"/>
            <a:ext cx="2238372" cy="1609732"/>
          </a:xfrm>
          <a:prstGeom prst="line">
            <a:avLst/>
          </a:prstGeom>
          <a:noFill/>
          <a:ln w="25400">
            <a:solidFill>
              <a:srgbClr val="FF0000"/>
            </a:solidFill>
            <a:round/>
            <a:headEnd/>
            <a:tailEnd type="triangle" w="med" len="med"/>
          </a:ln>
          <a:effectLst/>
        </p:spPr>
        <p:txBody>
          <a:bodyPr/>
          <a:lstStyle/>
          <a:p>
            <a:endParaRPr lang="el-GR"/>
          </a:p>
        </p:txBody>
      </p:sp>
      <p:sp>
        <p:nvSpPr>
          <p:cNvPr id="6157" name="Line 13"/>
          <p:cNvSpPr>
            <a:spLocks noChangeShapeType="1"/>
          </p:cNvSpPr>
          <p:nvPr/>
        </p:nvSpPr>
        <p:spPr bwMode="auto">
          <a:xfrm flipV="1">
            <a:off x="5286380" y="1214422"/>
            <a:ext cx="1976438" cy="571504"/>
          </a:xfrm>
          <a:prstGeom prst="line">
            <a:avLst/>
          </a:prstGeom>
          <a:noFill/>
          <a:ln w="25400">
            <a:solidFill>
              <a:srgbClr val="FF0000"/>
            </a:solidFill>
            <a:round/>
            <a:headEnd/>
            <a:tailEnd type="triangle" w="med" len="med"/>
          </a:ln>
          <a:effectLst/>
        </p:spPr>
        <p:txBody>
          <a:bodyPr/>
          <a:lstStyle/>
          <a:p>
            <a:endParaRPr lang="el-GR"/>
          </a:p>
        </p:txBody>
      </p:sp>
      <p:pic>
        <p:nvPicPr>
          <p:cNvPr id="12" name="Θέση περιεχομένου 4">
            <a:extLst>
              <a:ext uri="{FF2B5EF4-FFF2-40B4-BE49-F238E27FC236}">
                <a16:creationId xmlns:a16="http://schemas.microsoft.com/office/drawing/2014/main" xmlns="" id="{8664EF6A-E210-484C-B3AF-73F780E2D0E1}"/>
              </a:ext>
            </a:extLst>
          </p:cNvPr>
          <p:cNvPicPr>
            <a:picLocks noGrp="1" noChangeAspect="1"/>
          </p:cNvPicPr>
          <p:nvPr>
            <p:ph sz="half" idx="1"/>
          </p:nvPr>
        </p:nvPicPr>
        <p:blipFill>
          <a:blip r:embed="rId7" cstate="print"/>
          <a:srcRect l="3856" r="16710" b="5144"/>
          <a:stretch>
            <a:fillRect/>
          </a:stretch>
        </p:blipFill>
        <p:spPr>
          <a:xfrm>
            <a:off x="142844" y="142852"/>
            <a:ext cx="1643042" cy="1176629"/>
          </a:xfrm>
          <a:prstGeom prst="rect">
            <a:avLst/>
          </a:prstGeom>
        </p:spPr>
      </p:pic>
      <p:pic>
        <p:nvPicPr>
          <p:cNvPr id="13" name="Picture 11" descr="main_image_1_101_orig"/>
          <p:cNvPicPr>
            <a:picLocks noChangeAspect="1" noChangeArrowheads="1"/>
          </p:cNvPicPr>
          <p:nvPr/>
        </p:nvPicPr>
        <p:blipFill>
          <a:blip r:embed="rId8" cstate="print"/>
          <a:srcRect r="18636"/>
          <a:stretch>
            <a:fillRect/>
          </a:stretch>
        </p:blipFill>
        <p:spPr bwMode="auto">
          <a:xfrm>
            <a:off x="214282" y="2786058"/>
            <a:ext cx="1428759" cy="1172337"/>
          </a:xfrm>
          <a:prstGeom prst="rect">
            <a:avLst/>
          </a:prstGeom>
          <a:noFill/>
        </p:spPr>
      </p:pic>
      <p:pic>
        <p:nvPicPr>
          <p:cNvPr id="14" name="Picture 6" descr="DSC02969"/>
          <p:cNvPicPr>
            <a:picLocks noChangeAspect="1" noChangeArrowheads="1"/>
          </p:cNvPicPr>
          <p:nvPr/>
        </p:nvPicPr>
        <p:blipFill>
          <a:blip r:embed="rId9" cstate="print"/>
          <a:srcRect l="3339" t="8900" r="19670" b="21539"/>
          <a:stretch>
            <a:fillRect/>
          </a:stretch>
        </p:blipFill>
        <p:spPr bwMode="auto">
          <a:xfrm>
            <a:off x="142844" y="1428736"/>
            <a:ext cx="1714480" cy="1162296"/>
          </a:xfrm>
          <a:prstGeom prst="rect">
            <a:avLst/>
          </a:prstGeom>
          <a:noFill/>
        </p:spPr>
      </p:pic>
      <p:pic>
        <p:nvPicPr>
          <p:cNvPr id="15" name="6 - Θέση εικόνας" descr="Το Σαντιρβάν τζαμί ξαναβρίσκει τη χαμένη αίγλη του - Αποκαταστάθηκε το  περίτεχνο τέμενος στη Δράμα | LiFO"/>
          <p:cNvPicPr>
            <a:picLocks/>
          </p:cNvPicPr>
          <p:nvPr/>
        </p:nvPicPr>
        <p:blipFill>
          <a:blip r:embed="rId10" cstate="print">
            <a:extLst>
              <a:ext uri="{28A0092B-C50C-407E-A947-70E740481C1C}">
                <a14:useLocalDpi xmlns:a14="http://schemas.microsoft.com/office/drawing/2010/main" val="0"/>
              </a:ext>
            </a:extLst>
          </a:blip>
          <a:srcRect l="11526" t="8177" r="15587" b="14144"/>
          <a:stretch>
            <a:fillRect/>
          </a:stretch>
        </p:blipFill>
        <p:spPr bwMode="auto">
          <a:xfrm>
            <a:off x="7286644" y="3571876"/>
            <a:ext cx="1714512" cy="1214446"/>
          </a:xfrm>
          <a:prstGeom prst="rect">
            <a:avLst/>
          </a:prstGeom>
          <a:noFill/>
          <a:ln>
            <a:noFill/>
          </a:ln>
        </p:spPr>
      </p:pic>
      <p:sp>
        <p:nvSpPr>
          <p:cNvPr id="16" name="Line 13"/>
          <p:cNvSpPr>
            <a:spLocks noChangeShapeType="1"/>
          </p:cNvSpPr>
          <p:nvPr/>
        </p:nvSpPr>
        <p:spPr bwMode="auto">
          <a:xfrm flipH="1" flipV="1">
            <a:off x="1714480" y="714356"/>
            <a:ext cx="2428892" cy="1428760"/>
          </a:xfrm>
          <a:prstGeom prst="line">
            <a:avLst/>
          </a:prstGeom>
          <a:noFill/>
          <a:ln w="25400">
            <a:solidFill>
              <a:srgbClr val="FF0000"/>
            </a:solidFill>
            <a:round/>
            <a:headEnd/>
            <a:tailEnd type="triangle" w="med" len="med"/>
          </a:ln>
          <a:effectLst/>
        </p:spPr>
        <p:txBody>
          <a:bodyPr/>
          <a:lstStyle/>
          <a:p>
            <a:endParaRPr lang="el-GR"/>
          </a:p>
        </p:txBody>
      </p:sp>
      <p:sp>
        <p:nvSpPr>
          <p:cNvPr id="17" name="Line 13"/>
          <p:cNvSpPr>
            <a:spLocks noChangeShapeType="1"/>
          </p:cNvSpPr>
          <p:nvPr/>
        </p:nvSpPr>
        <p:spPr bwMode="auto">
          <a:xfrm flipH="1">
            <a:off x="1643042" y="2500306"/>
            <a:ext cx="2500330" cy="785818"/>
          </a:xfrm>
          <a:prstGeom prst="line">
            <a:avLst/>
          </a:prstGeom>
          <a:noFill/>
          <a:ln w="25400">
            <a:solidFill>
              <a:srgbClr val="FF0000"/>
            </a:solidFill>
            <a:round/>
            <a:headEnd/>
            <a:tailEnd type="triangle" w="med" len="med"/>
          </a:ln>
          <a:effectLst/>
        </p:spPr>
        <p:txBody>
          <a:bodyPr/>
          <a:lstStyle/>
          <a:p>
            <a:endParaRPr lang="el-GR"/>
          </a:p>
        </p:txBody>
      </p:sp>
      <p:sp>
        <p:nvSpPr>
          <p:cNvPr id="18" name="Line 13"/>
          <p:cNvSpPr>
            <a:spLocks noChangeShapeType="1"/>
          </p:cNvSpPr>
          <p:nvPr/>
        </p:nvSpPr>
        <p:spPr bwMode="auto">
          <a:xfrm flipH="1" flipV="1">
            <a:off x="1857356" y="2000240"/>
            <a:ext cx="1928826" cy="285752"/>
          </a:xfrm>
          <a:prstGeom prst="line">
            <a:avLst/>
          </a:prstGeom>
          <a:noFill/>
          <a:ln w="25400">
            <a:solidFill>
              <a:srgbClr val="FF0000"/>
            </a:solidFill>
            <a:round/>
            <a:headEnd/>
            <a:tailEnd type="triangle" w="med" len="med"/>
          </a:ln>
          <a:effectLst/>
        </p:spPr>
        <p:txBody>
          <a:bodyPr/>
          <a:lstStyle/>
          <a:p>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Effect transition="in" filter="checkerboard(across)">
                                      <p:cBhvr>
                                        <p:cTn id="7" dur="500"/>
                                        <p:tgtEl>
                                          <p:spTgt spid="614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154"/>
                                        </p:tgtEl>
                                        <p:attrNameLst>
                                          <p:attrName>style.visibility</p:attrName>
                                        </p:attrNameLst>
                                      </p:cBhvr>
                                      <p:to>
                                        <p:strVal val="visible"/>
                                      </p:to>
                                    </p:set>
                                    <p:animEffect transition="in" filter="blinds(horizontal)">
                                      <p:cBhvr>
                                        <p:cTn id="10" dur="500"/>
                                        <p:tgtEl>
                                          <p:spTgt spid="6154"/>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6151"/>
                                        </p:tgtEl>
                                        <p:attrNameLst>
                                          <p:attrName>style.visibility</p:attrName>
                                        </p:attrNameLst>
                                      </p:cBhvr>
                                      <p:to>
                                        <p:strVal val="visible"/>
                                      </p:to>
                                    </p:set>
                                    <p:animEffect transition="in" filter="checkerboard(across)">
                                      <p:cBhvr>
                                        <p:cTn id="15" dur="500"/>
                                        <p:tgtEl>
                                          <p:spTgt spid="6151"/>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6157"/>
                                        </p:tgtEl>
                                        <p:attrNameLst>
                                          <p:attrName>style.visibility</p:attrName>
                                        </p:attrNameLst>
                                      </p:cBhvr>
                                      <p:to>
                                        <p:strVal val="visible"/>
                                      </p:to>
                                    </p:set>
                                    <p:animEffect transition="in" filter="checkerboard(across)">
                                      <p:cBhvr>
                                        <p:cTn id="18" dur="500"/>
                                        <p:tgtEl>
                                          <p:spTgt spid="6157"/>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6156"/>
                                        </p:tgtEl>
                                        <p:attrNameLst>
                                          <p:attrName>style.visibility</p:attrName>
                                        </p:attrNameLst>
                                      </p:cBhvr>
                                      <p:to>
                                        <p:strVal val="visible"/>
                                      </p:to>
                                    </p:set>
                                    <p:animEffect transition="in" filter="checkerboard(across)">
                                      <p:cBhvr>
                                        <p:cTn id="21" dur="500"/>
                                        <p:tgtEl>
                                          <p:spTgt spid="6156"/>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6153"/>
                                        </p:tgtEl>
                                        <p:attrNameLst>
                                          <p:attrName>style.visibility</p:attrName>
                                        </p:attrNameLst>
                                      </p:cBhvr>
                                      <p:to>
                                        <p:strVal val="visible"/>
                                      </p:to>
                                    </p:set>
                                    <p:animEffect transition="in" filter="checkerboard(across)">
                                      <p:cBhvr>
                                        <p:cTn id="26" dur="500"/>
                                        <p:tgtEl>
                                          <p:spTgt spid="615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6155"/>
                                        </p:tgtEl>
                                        <p:attrNameLst>
                                          <p:attrName>style.visibility</p:attrName>
                                        </p:attrNameLst>
                                      </p:cBhvr>
                                      <p:to>
                                        <p:strVal val="visible"/>
                                      </p:to>
                                    </p:set>
                                    <p:animEffect transition="in" filter="blinds(horizontal)">
                                      <p:cBhvr>
                                        <p:cTn id="29" dur="500"/>
                                        <p:tgtEl>
                                          <p:spTgt spid="6155"/>
                                        </p:tgtEl>
                                      </p:cBhvr>
                                    </p:animEffect>
                                  </p:childTnLst>
                                </p:cTn>
                              </p:par>
                              <p:par>
                                <p:cTn id="30" presetID="5" presetClass="entr" presetSubtype="1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checkerboard(across)">
                                      <p:cBhvr>
                                        <p:cTn id="32" dur="500"/>
                                        <p:tgtEl>
                                          <p:spTgt spid="16"/>
                                        </p:tgtEl>
                                      </p:cBhvr>
                                    </p:animEffect>
                                  </p:childTnLst>
                                </p:cTn>
                              </p:par>
                              <p:par>
                                <p:cTn id="33" presetID="5" presetClass="entr" presetSubtype="1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heckerboard(across)">
                                      <p:cBhvr>
                                        <p:cTn id="35" dur="500"/>
                                        <p:tgtEl>
                                          <p:spTgt spid="17"/>
                                        </p:tgtEl>
                                      </p:cBhvr>
                                    </p:animEffect>
                                  </p:childTnLst>
                                </p:cTn>
                              </p:par>
                              <p:par>
                                <p:cTn id="36" presetID="5" presetClass="entr" presetSubtype="1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checkerboard(across)">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 grpId="0" animBg="1"/>
      <p:bldP spid="6155" grpId="0" animBg="1"/>
      <p:bldP spid="6156" grpId="0" animBg="1"/>
      <p:bldP spid="6157" grpId="0" animBg="1"/>
      <p:bldP spid="16"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714620"/>
            <a:ext cx="8229600" cy="1143000"/>
          </a:xfrm>
        </p:spPr>
        <p:txBody>
          <a:bodyPr/>
          <a:lstStyle/>
          <a:p>
            <a:r>
              <a:rPr lang="el-GR" b="1" dirty="0" smtClean="0"/>
              <a:t>ΑΓΙΑ ΣΟΦΙΑ</a:t>
            </a:r>
            <a:endParaRPr lang="el-GR"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9411</TotalTime>
  <Words>948</Words>
  <Application>Microsoft Office PowerPoint</Application>
  <PresentationFormat>Προβολή στην οθόνη (4:3)</PresentationFormat>
  <Paragraphs>172</Paragraphs>
  <Slides>63</Slides>
  <Notes>19</Notes>
  <HiddenSlides>0</HiddenSlides>
  <MMClips>0</MMClips>
  <ScaleCrop>false</ScaleCrop>
  <HeadingPairs>
    <vt:vector size="4" baseType="variant">
      <vt:variant>
        <vt:lpstr>Θέμα</vt:lpstr>
      </vt:variant>
      <vt:variant>
        <vt:i4>1</vt:i4>
      </vt:variant>
      <vt:variant>
        <vt:lpstr>Τίτλοι διαφανειών</vt:lpstr>
      </vt:variant>
      <vt:variant>
        <vt:i4>63</vt:i4>
      </vt:variant>
    </vt:vector>
  </HeadingPairs>
  <TitlesOfParts>
    <vt:vector size="64" baseType="lpstr">
      <vt:lpstr>Θέμα του Office</vt:lpstr>
      <vt:lpstr>ΕΙΚΟΝΙΚΗ ΓΝΩΡΙΜΙΑ  ΜΕ ΤΑ ΘΡΗΣΚΕΥΤΙΚΑ ΜΝΗΜΕΙΑ  ΤΗΣ ΠΟΛΗΣ ΜΟΥ</vt:lpstr>
      <vt:lpstr>Παρουσίαση του PowerPoint</vt:lpstr>
      <vt:lpstr>Παρουσίαση του PowerPoint</vt:lpstr>
      <vt:lpstr>Μνημεία με τα οποία θα ασχοληθούμε</vt:lpstr>
      <vt:lpstr>Η ΣΤΑΤΙΣΤΙΚΗ ΜΑΣ!</vt:lpstr>
      <vt:lpstr>Πόσοι έχετε επισκεφτεί:</vt:lpstr>
      <vt:lpstr>Παρουσίαση του PowerPoint</vt:lpstr>
      <vt:lpstr>Χάρτης της σημερινής Δράμας, με σημειωμένη την θέση των μνημείων του προγράμματος</vt:lpstr>
      <vt:lpstr>ΑΓΙΑ ΣΟΦΙΑ</vt:lpstr>
      <vt:lpstr>Παρουσίαση του PowerPoint</vt:lpstr>
      <vt:lpstr>Παρουσίαση του PowerPoint</vt:lpstr>
      <vt:lpstr>Παρουσίαση του PowerPoint</vt:lpstr>
      <vt:lpstr>Το εξωτερικό του ναού μετά τις εργασίες συντήρησης</vt:lpstr>
      <vt:lpstr>Παρουσίαση του PowerPoint</vt:lpstr>
      <vt:lpstr>           ΤΑΞΙΑΡΧΕΣ</vt:lpstr>
      <vt:lpstr>ΤΑΞΙΑΡΧΕΣ</vt:lpstr>
      <vt:lpstr>Βόρεια πλευρά. Υπαίθρια γλυπτοθήκη</vt:lpstr>
      <vt:lpstr>Τοιχογραφίες. </vt:lpstr>
      <vt:lpstr>Τέμπλο</vt:lpstr>
      <vt:lpstr> Ο μικρός ναός των Ταξιαρχών, μέσα στα τείχη  και πολύ κοντά στην ανατολική πύλη.  Μονόχωρος καμαροσκεπής αρχικά, σήμερα ξυλόστεγος,  χρονολογείται στις αρχές του 14ου αιώνα,  στην παλαιολόγεια δηλαδή περίοδο.   Σπουδαίος, όχι τόσο για την αρχιτεκτονική του,  όσο για το ότι αποτελεί ο ίδιος και ο περιβάλλων χώρος του  υπαίθρια γλυπτοθήκη, με εκθέματα,  κάποια από τα οποία μάλιστα ενεπίγραφα,  να χρονολογούνται από την ρωμαϊκή περίοδο και μετά.   Το τέμπλο του χρονολογείται στον 11ο.  Άρα δεν ήταν αρχικά τέμπλο του ναού των Ταξιαρχών  αλλά κάποιου άλλου ναού.  Ποιού ναού ; Δεν γνωρίζουμε την απάντηση.  </vt:lpstr>
      <vt:lpstr>Σπουδαίος και για τις τοιχογραφίες του,  που αν και δεν σώζονται στην καλύτερη δυνατή κατάσταση,  αποτελούν εξαίσια δείγματα της παλαιολόγειας ζωγραφικής  του πρώτου μισού του 14ου αιώνα.   Ίσως μάλιστα αυτές οι τοιχογραφίες,  με το εσχατολογικό τους περιεχόμενο,  να δείχνουν πως αρχικά ο ναός χρησίμευσε ως ταφικό παρεκκλήσι.  Αν αυτό μπορούσε να αποδειχτεί, τότε θα χτίστηκε  από χορηγεία ή προς τιμήν κάποιου εξέχοντος προσώπου.   Τι πιο εξέχων από κάποιο μέλος της αυτοκρατορικής οικογένειας.  Η αυτοκράτειρα Ειρήνη η Παλαιολογίνα πέθανε στη Δράμα το 1317, στα χρόνια ανέγερσης του ναού.  Ίσως να είναι το δικό της ταφικό παρεκκλήσι  και ίσως ο τάφος στη νότια πλευρά της εκκλησίας  να είναι ο δικός της τάφος.</vt:lpstr>
      <vt:lpstr> Οι εργασίες συντήρησης του ναού των Ταξιαρχών πραγματοποιήθηκαν το Νοέμβριο του 1973. Ο ναός έχει κατασκευαστεί σύμφωνα με το πλινθοπερίκλειστο σύστημα τοιχοποιίας.  Στις τοιχογραφίες, στις οποίες παριστάνεται ο κύκλος των Παθών του Χριστού και απεικονίζονται οι Ταξιάρχες, είναι εμφανής η αξιοποίηση της προοπτικής, καθώς και η πλαστικότητα και ο αυθορμητισμός στην απόδοση των χαρακτηριστικών των μορφών,  Ο ναός έχει υποστεί πολλές ανακατασκευές (1861-1892). Κατά τους τελευταίους χρόνους της τουρκοκρατίας ο ναός λειτούργησε και ως ναός της χριστιανικής κοινότητας της πόλης.    </vt:lpstr>
      <vt:lpstr>ΕΙΣΟΔΙΑ ΤΗΣ ΘΕΟΤΟΚΟΥ (ΠΑΛΑΙΑ ΜΗΤΡΟΠΟΛΗ)</vt:lpstr>
      <vt:lpstr>ΠΑΛΑΙΑ ΜΗΤΡΟΠΟΛΗ</vt:lpstr>
      <vt:lpstr> Κάτοψη (προέλευση : Ν. Κωνσταντινίδης)  και φωτογραφία του ναού της Παλαιάς Μητρόπολης (1834), πριν την αποφράδα μέρα (Σεπτέμβριος 1975), και φωτογραφία του ναού σήμερα </vt:lpstr>
      <vt:lpstr>Παρουσίαση του PowerPoint</vt:lpstr>
      <vt:lpstr>Παρουσίαση του PowerPoint</vt:lpstr>
      <vt:lpstr>Παρουσίαση του PowerPoint</vt:lpstr>
      <vt:lpstr>Παρουσίαση του PowerPoint</vt:lpstr>
      <vt:lpstr>Ο ναός του Αγίου Νικολάου στην πλατεία Ελευθερίας. Λήψη από ανατολικά</vt:lpstr>
      <vt:lpstr>Ο Άγιος Νικόλαος πιθανώς τη δεκαετία του 1930. Τοιχοδομία με ισόδομους λίθους και γωνιόλιθους στις γωνίες</vt:lpstr>
      <vt:lpstr>Εφημερίδα Πρωΐα, φ. 3ης Ιουλίου και 2ας Αυγούστου 1924 και Εφημερίδα Θάρρος (φ. 5ης Ιουλίου 1924) </vt:lpstr>
      <vt:lpstr> Ο ναός του Αγίου Νικολάου αποτελεί μετασκευή προϋπάρχοντος οθωμανικού τεμένους.  Ο τούρκος περιηγητής Εβλιγιά Τσελεμπή,  επισκεπτόμενος τη Δράμα και την περιοχή της στα 1667, πληροφορεί για την ύπαρξη στην πόλη τεμένους  με την ονομασία Εσκί Τζαμί.   Η περιγραφή της θέσης του τεμένους, που παραθέτει,  δεν αφήνει αμφιβολίες για την ταύτισή του  με τον σημερινό ναό του  Ιστορικά στοιχεία πιστοποιούν  ότι το έκτισε ο σουλτάνος Βαγιαζήτ Α,  στα τέλη του 14ου αιώνα.   Το αρχικό κτίσμα πρέπει να καταστράφηκε σε μεγάλο βαθμό  στον σεισμό του 1829 </vt:lpstr>
      <vt:lpstr>Παρουσίαση του PowerPoint</vt:lpstr>
      <vt:lpstr>ΑΓΙΑ ΤΡΙΑΔΑ / ΚΟΥΡΣΟΥΜ ΤΖΑΜΙ</vt:lpstr>
      <vt:lpstr>ΑΓΙΑ ΤΡΙΑΔΑ / ΚΟΥΡΣΟΥΜ ΤΖΑΜΙ </vt:lpstr>
      <vt:lpstr>Αγία Τριάδα / Κουρσούμ Τζαμί. Ο ναός από βορειοανατολικά και το προστώο από ανατολικά</vt:lpstr>
      <vt:lpstr>Αγία Τριάδα / Κουρσούμ Τζαμί. Ο ναός από νοτιοδυτικά</vt:lpstr>
      <vt:lpstr>  Το Κουρσούμ Τζαμί  βρίσκεται σε μία από τις βόρειες συνοικίες της πόλης. Το μεγάλο πάχος των τοίχων του κτίσματος,  το όνομα (κουρσούμ = μολυβδοσκέπαστος),  αλλά και διασωσμένα ακόμη στοιχεία του κτίσματος  οδηγούν στο συμπέρασμα ότι στην αρχική του φάση  –στο τρίτο τέταρτο του 19ου αιώνα (1850-1875) –  το τεμένος έφερε κτιστές θολοειδείς καλύψεις  στα επιμέρους διαμερίσματά του.   Το 1924, κατά τη μετατροπή του τεμένους  στον χριστιανικό ναό της Αγίας Τριάδας  προστέθηκαν οι κόγχες του βήματος.  Το 1964-1967 χτίστηκε οροφή από οπλισμένο σκυρόδεμα,  που καλύπτει σήμερα όλο το κτίσμα.     </vt:lpstr>
      <vt:lpstr>ΣΑΝΤΙΡΒΑΝ ΤΖΑΜΙ</vt:lpstr>
      <vt:lpstr>Παρουσίαση του PowerPoint</vt:lpstr>
      <vt:lpstr>Σαδριβάν Τζαμί. Το τέμενος από νοτιοανατολικά και κάτοψη του κελύφους του, πριν την αποκατάσταση</vt:lpstr>
      <vt:lpstr>Η δυτική πλευρά, με τις τοιχογραφίες και την κτητορική επιγραφή</vt:lpstr>
      <vt:lpstr>Εσωτερικό τεμένους. Λήψη προς τα ανατολικά</vt:lpstr>
      <vt:lpstr>Από το αρχικό κτίσμα διατηρούνταν έως πριν μερικά χρόνια  μόνο οι περιμετρικοί τοίχοι του κυρίως κτίσματος  και η βάση του μιναρέ.  Σήμερα, αποκατεστημένο πλέον το κτίσμα,  που αποδίδει κατά κύριο λόγο τη φάση του 1807/8,  αποτελείται από το κυρίως κτίσμα και από το προστώο.  Στη ΝΑ πλευρά της αίθουσας προσευχής,  το μιχράμπ έχει καταστραφεί  και σώζεται μικρό μόνο τμήμα από την καθ’ ύψος απόληξή του. Ο προθάλαμος αποτελείται από ισόγειο και από όροφο.  </vt:lpstr>
      <vt:lpstr>Στο κέντρο της ΒΔ πλευράς εξωτερικά,  πάνω από το μαρμάρινο υπέρθυρο της εισόδου,  βρίσκεται εντοιχισμένη λιθανάγλυφη κτητορική επιγραφή,  σε αραβογράμματη επιγραφή,  που αναφέρει ως έτος ανακαίνισης του τεμένους  το έτος Εγίρας 1222 (1807/8)  και χορηγό τον Μεχμέντ Χαλίλ Αγά. Πρόκειται για τον πατέρα του Μαχμούτ Πασά (Δράμαλη).   Πιθανώς το Σαντιρβάν Τζαμί πιθανώς είναι  ένα από τα τεμένη της πόλης που αναφέρει ο Εβλιγιά Τσελεμπί.  Η  χρονολόγηση του μιναρέ στο β΄ μισό του 15ου ή στον 16ο αιώνα ανάγει και τη χρονολόγηση του αρχικού τεμένους στην περίοδο αυτή.  Σε αυτήν την περίπτωση, βέβαια, το τέμενος  θα έφερε στον 17ο αιώνα διαφορετικό όνομα,  καθώς ο Εβλιγιά Τζελεμπή δεν αναφέρει τέμενος με το όνομα Σαντιρβάν (şadırvan = κρήνη τεμένους για τελετουργικούς καθαρμούς). </vt:lpstr>
      <vt:lpstr>Η ΒΔ εξωτερική πλευρά του κτίσματος είναι κατάκοσμη,  με το τοιχογραφικό σύνολο να διατάσσεται σε δύο ζώνες.  Στην κάτω ζώνη αναπτύσσεται φυτικός διάκοσμος,  ενώ από το σημείο αυτό και έως τη στέγη του κτίσματος αποδίδονται σε πέντε πίνακες (διάχωρα)  παραστάσεις πέντε πολιτειών  ή, πιθανώς πέντε όψεις της ίδιας πολιτείας.  Υποστηρίχτηκε ότι όλες οι ζωγραφικές αποδόσεις των οικισμών αφορούν απόδοση της πόλης της Δράμας.  Η τοιχογράφηση της ΒΔ πλευράς πειστικά αποδίδεται  σε φάση ανακαίνισης μετά τον σεισμό του 1829.    </vt:lpstr>
      <vt:lpstr>Το κτίσμα συνδέεται άμεσα με τη νεώτερη ιστορία της πόλης,  καθώς για δεκαετίες, μετά την Απελευθέρωση,  και συγκεκριμένα από το 1927 έως το 1981,  αποτέλεσε τον χώρο έκδοσης της τοπικής εφημερίδας Θάρρος.  Το κτίσμα έως το 1981 διατηρείτο εμφανώς αλλοιωμένο,  και ακολούθως, για τριάντα περίπου χρόνια,  η στέγη του είχε καταπέσει και περιέπεσε σε αχρησία.  Το 2011 αγοράστηκε από την εταιρεία Raycap  και αποκαταστάθηκε με τρόπο υποδειγματικό,  για να στεγάσει πολιτιστικές χρήσεις.  Η εταιρεία, μάλιστα φρόντισε για την αγορά  και στη συνέχεια για την κατεδάφιση τριώροφης νεώτερης οικοδομής που ήταν προσκολλημένη στη ΒΑ εξωτερική πλευρά του κτίσματος.  Ο χώρος που απελευθερώθηκε  θα διαμορφωθεί σε αύλειο χώρο του κτίσματος. </vt:lpstr>
      <vt:lpstr>ΑΡΑΠ ΤΖΑΜΙ</vt:lpstr>
      <vt:lpstr>Παρουσίαση του PowerPoint</vt:lpstr>
      <vt:lpstr>Αράπ Τζαμί. Το τέμενος από βόρεια </vt:lpstr>
      <vt:lpstr>Αράπ Τζαμί. Η στοά από ανατολικά και βόρεια</vt:lpstr>
      <vt:lpstr>Παρουσίαση του PowerPoint</vt:lpstr>
      <vt:lpstr> Στο κέντρο της πόλης, κοντά στην Πλατεία Δικαστηρίων,  βρίσκεται το Αράπ Τζαμί.  Χρονολογείται στο β΄ μισό του 19ου αιώνα και είναι το καλύτερα διατηρημένο από τα τέσσερα σωζόμενα τεμένη της πόλης.   Το  ακριβές έτος ανέγερσης του τεμένους δεν είναι γνωστό.  Βάσει των αρχιτεκτονικών του στοιχείων  η κατασκευή του τοποθετείται μεταξύ των ετών 1850-1875  και θεωρείται έργο του τότε διοικητή της Δράμας Χιβζή Πασά.  Γραπτή επιγραφή πάνω από την είσοδο  αναγράφει το έτος 1307 (١٣٠٧) από  Εγίρας, δηλαδή το 1889/1890, που, αφορά πιθανότατα το έτος πραγματοποίησης  του ζωγραφικού προγράμματός του   </vt:lpstr>
      <vt:lpstr>  Το 1922 αγοράστηκε από ιδιώτες.  Το 1925 το κτίριο περιήλθε στη Διαχείριση Ανταλλάξιμης Περιουσίας.  Στη συνέχεια στο τέμενος φιλοξενήθηκε το Ωδείο της πόλης  που ιδρύθηκε το 1927.  Το 1938 χρησιμοποιήθηκε σαν αποθήκη ξυλείας.  Στα χρόνια της βουλγαρικής κατοχής  (1941-1944)  λεηλατήθηκε από τους κατακτητές.   Το 2001 μεταβιβάστηκε στον Δήμο Δράμας  και στον παρόντα χρόνο  βρίσκονται σε εξέλιξη οι εργασίες αποκατάστασής του. Τον Φεβρουάριο του 2020  άρχισαν εργασίες συντήρησης και αποκατάστασης  του ζωγραφικού διακόσμου,  και των μαρμάρινων, μεταλλικών και κεραμικών στοιχείων του   </vt:lpstr>
      <vt:lpstr>ΑΓΙΑ ΤΡΙΑΔΑ</vt:lpstr>
      <vt:lpstr>ΑΓΙΑ ΒΑΡΒΑΡΑ</vt:lpstr>
      <vt:lpstr>Παρουσίαση του PowerPoint</vt:lpstr>
      <vt:lpstr>Παρουσίαση του PowerPoint</vt:lpstr>
      <vt:lpstr>                ΑΓΙΟΙ ΑΝΑΡΓΥΡΟΙ</vt:lpstr>
      <vt:lpstr>Παρουσίαση του PowerPoint</vt:lpstr>
      <vt:lpstr>Ο Ιερός Ναός Αγίων Αναργύρων Δράμας βρίσκεται στην περιοχή του σιδηροδρομικού σταθμού Δράμας. Η ιστορία του ξεκινά το 1915 με τον ερχομό των πρώτων προσφύγων της Μικράς Ασίας. Στην τοποθεσία που βρίσκεται σήμερα ο Ιερός Ναός παλαιότερα υπήρχε ένα παρεκκλήσιο (παράγκα). Όταν ελευθερώθηκε η Δράμα από την Τουρκική σκλαβιά οι πρώτοι εγκατασταθέντες στην Δράμα Έλληνες σιδηροδρομικοί με άλλους χριστιανούς στην θέση του παρεκκλησίου έκτισαν ευρύχωρο Ναό.</vt:lpstr>
      <vt:lpstr>    Τα μνημεία δεν έχουν θρησκεία ή πολιτικές απόψεις.  Μπορεί να είναι δημιούργημα μιας θρησκείας,  δεν παύουν όμως να είναι  ΄΄ποιήματα΄΄  μιας κοινωνίας και συγκεκριμένων ιστορικών περιόδων  και ως τέτοια  οφείλουν να διατηρούνται                            Δημήτριος Κωνστάντιος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ΕΙΚΟΝΙΚΗ ΓΝΩΡΙΜΙΑ ΜΕ ΤΑ ΘΡΗΣΚΕΥΤΙΚΑ ΜΝΗΜΕΙΑ ΤΗΣ ΠΟΛΗΣ ΜΟΥ</dc:title>
  <dc:creator>Δημήτρης Τούμπανος</dc:creator>
  <cp:lastModifiedBy>user</cp:lastModifiedBy>
  <cp:revision>68</cp:revision>
  <dcterms:created xsi:type="dcterms:W3CDTF">2022-01-16T17:04:08Z</dcterms:created>
  <dcterms:modified xsi:type="dcterms:W3CDTF">2022-05-15T08:42:00Z</dcterms:modified>
</cp:coreProperties>
</file>