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4"/>
  </p:notesMasterIdLst>
  <p:sldIdLst>
    <p:sldId id="256" r:id="rId2"/>
    <p:sldId id="257" r:id="rId3"/>
    <p:sldId id="264" r:id="rId4"/>
    <p:sldId id="261" r:id="rId5"/>
    <p:sldId id="263" r:id="rId6"/>
    <p:sldId id="298" r:id="rId7"/>
    <p:sldId id="296" r:id="rId8"/>
    <p:sldId id="259" r:id="rId9"/>
    <p:sldId id="258" r:id="rId10"/>
    <p:sldId id="262" r:id="rId11"/>
    <p:sldId id="268" r:id="rId12"/>
    <p:sldId id="267" r:id="rId13"/>
    <p:sldId id="272" r:id="rId14"/>
    <p:sldId id="299" r:id="rId15"/>
    <p:sldId id="270" r:id="rId16"/>
    <p:sldId id="300" r:id="rId17"/>
    <p:sldId id="276" r:id="rId18"/>
    <p:sldId id="269" r:id="rId19"/>
    <p:sldId id="271" r:id="rId20"/>
    <p:sldId id="274" r:id="rId21"/>
    <p:sldId id="273" r:id="rId22"/>
    <p:sldId id="295"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Karla" charset="0"/>
      <p:regular r:id="rId29"/>
      <p:bold r:id="rId30"/>
      <p:italic r:id="rId31"/>
      <p:boldItalic r:id="rId32"/>
    </p:embeddedFont>
    <p:embeddedFont>
      <p:font typeface="Montserrat" pitchFamily="2" charset="0"/>
      <p:regular r:id="rId33"/>
    </p:embeddedFont>
    <p:embeddedFont>
      <p:font typeface="PF Agora Slab Pro Medium" pitchFamily="2" charset="0"/>
      <p:regular r:id="rId34"/>
      <p:italic r:id="rId35"/>
    </p:embeddedFont>
    <p:embeddedFont>
      <p:font typeface="AppetitePro-Medium" pitchFamily="2"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9C08C98-0C33-4979-9066-DB2A27208FE7}">
  <a:tblStyle styleId="{79C08C98-0C33-4979-9066-DB2A27208FE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DE2C2F-567E-4F96-A390-5F3BA85D3C1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66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801405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2907688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2907688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bdfa04b8e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bdfa04b8e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62569be68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62569be68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mpty">
  <p:cSld name="BLANK_1">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1_2">
    <p:spTree>
      <p:nvGrpSpPr>
        <p:cNvPr id="1" name="Shape 18"/>
        <p:cNvGrpSpPr/>
        <p:nvPr/>
      </p:nvGrpSpPr>
      <p:grpSpPr>
        <a:xfrm>
          <a:off x="0" y="0"/>
          <a:ext cx="0" cy="0"/>
          <a:chOff x="0" y="0"/>
          <a:chExt cx="0" cy="0"/>
        </a:xfrm>
      </p:grpSpPr>
      <p:sp>
        <p:nvSpPr>
          <p:cNvPr id="19" name="Google Shape;19;p4"/>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20" name="Google Shape;20;p4"/>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ig image">
  <p:cSld name="TITLE_1_2_1">
    <p:spTree>
      <p:nvGrpSpPr>
        <p:cNvPr id="1" name="Shape 24"/>
        <p:cNvGrpSpPr/>
        <p:nvPr/>
      </p:nvGrpSpPr>
      <p:grpSpPr>
        <a:xfrm>
          <a:off x="0" y="0"/>
          <a:ext cx="0" cy="0"/>
          <a:chOff x="0" y="0"/>
          <a:chExt cx="0" cy="0"/>
        </a:xfrm>
      </p:grpSpPr>
      <p:sp>
        <p:nvSpPr>
          <p:cNvPr id="25" name="Google Shape;25;p5"/>
          <p:cNvSpPr/>
          <p:nvPr/>
        </p:nvSpPr>
        <p:spPr>
          <a:xfrm>
            <a:off x="2092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19350" y="-9675"/>
            <a:ext cx="3076750" cy="5167075"/>
          </a:xfrm>
          <a:custGeom>
            <a:avLst/>
            <a:gdLst/>
            <a:ahLst/>
            <a:cxnLst/>
            <a:rect l="l" t="t" r="r" b="b"/>
            <a:pathLst>
              <a:path w="123070" h="206683" extrusionOk="0">
                <a:moveTo>
                  <a:pt x="0" y="0"/>
                </a:moveTo>
                <a:lnTo>
                  <a:pt x="0" y="206683"/>
                </a:lnTo>
                <a:lnTo>
                  <a:pt x="123070" y="206545"/>
                </a:lnTo>
                <a:lnTo>
                  <a:pt x="67807" y="301"/>
                </a:lnTo>
                <a:close/>
              </a:path>
            </a:pathLst>
          </a:custGeom>
          <a:solidFill>
            <a:srgbClr val="FFFFFF"/>
          </a:solidFill>
          <a:ln>
            <a:noFill/>
          </a:ln>
        </p:spPr>
      </p:sp>
      <p:sp>
        <p:nvSpPr>
          <p:cNvPr id="27" name="Google Shape;27;p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 name="Google Shape;28;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1807900"/>
            <a:ext cx="5324100" cy="485700"/>
          </a:xfrm>
          <a:prstGeom prst="rect">
            <a:avLst/>
          </a:prstGeom>
        </p:spPr>
        <p:txBody>
          <a:bodyPr spcFirstLastPara="1" wrap="square" lIns="91425" tIns="91425" rIns="91425" bIns="91425" anchor="b"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9" name="Google Shape;39;p7"/>
          <p:cNvSpPr txBox="1">
            <a:spLocks noGrp="1"/>
          </p:cNvSpPr>
          <p:nvPr>
            <p:ph type="body" idx="1"/>
          </p:nvPr>
        </p:nvSpPr>
        <p:spPr>
          <a:xfrm>
            <a:off x="838250" y="2419350"/>
            <a:ext cx="5324100" cy="22557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0" name="Google Shape;40;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9"/>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0"/>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8" name="Google Shape;58;p10"/>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9" name="Google Shape;59;p10"/>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0" name="Google Shape;60;p1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884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1pPr>
            <a:lvl2pPr lvl="1">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2pPr>
            <a:lvl3pPr lvl="2">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3pPr>
            <a:lvl4pPr lvl="3">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4pPr>
            <a:lvl5pPr lvl="4">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5pPr>
            <a:lvl6pPr lvl="5">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6pPr>
            <a:lvl7pPr lvl="6">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7pPr>
            <a:lvl8pPr lvl="7">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8pPr>
            <a:lvl9pPr lvl="8">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2495550"/>
            <a:ext cx="5185200" cy="22557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dk1"/>
              </a:buClr>
              <a:buSzPts val="1600"/>
              <a:buFont typeface="Karla"/>
              <a:buChar char="▸"/>
              <a:defRPr sz="1600">
                <a:solidFill>
                  <a:schemeClr val="dk1"/>
                </a:solidFill>
                <a:latin typeface="Karla"/>
                <a:ea typeface="Karla"/>
                <a:cs typeface="Karla"/>
                <a:sym typeface="Karla"/>
              </a:defRPr>
            </a:lvl1pPr>
            <a:lvl2pPr marL="914400" lvl="1"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2pPr>
            <a:lvl3pPr marL="1371600" lvl="2"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3pPr>
            <a:lvl4pPr marL="1828800" lvl="3"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4pPr>
            <a:lvl5pPr marL="2286000" lvl="4"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5pPr>
            <a:lvl6pPr marL="2743200" lvl="5"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6pPr>
            <a:lvl7pPr marL="3200400" lvl="6"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7pPr>
            <a:lvl8pPr marL="3657600" lvl="7"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8pPr>
            <a:lvl9pPr marL="4114800" lvl="8" indent="-330200">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ndex.php?title=%CE%A3%CF%80%CE%B5%CE%B9%CF%81%CF%8D%CE%BB%CE%BB%CE%B9%CE%BF&amp;action=edit&amp;redlink=1" TargetMode="External"/><Relationship Id="rId3" Type="http://schemas.openxmlformats.org/officeDocument/2006/relationships/image" Target="../media/image6.png"/><Relationship Id="rId7" Type="http://schemas.openxmlformats.org/officeDocument/2006/relationships/hyperlink" Target="https://el.wikipedia.org/w/index.php?title=%CE%A3%CF%80%CE%B5%CE%AF%CF%81%CE%B1&amp;action=edit&amp;redlink=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l.wikipedia.org/wiki/%CE%92%CE%AC%CE%BA%CE%B9%CE%BB%CE%BB%CE%BF%CF%82_(%CE%BC%CE%BF%CF%81%CF%86%CE%BF%CE%BB%CE%BF%CE%B3%CE%AF%CE%B1)" TargetMode="External"/><Relationship Id="rId11" Type="http://schemas.openxmlformats.org/officeDocument/2006/relationships/image" Target="../media/image4.png"/><Relationship Id="rId5" Type="http://schemas.openxmlformats.org/officeDocument/2006/relationships/hyperlink" Target="https://el.wikipedia.org/w/index.php?title=%CE%9A%CF%8C%CE%BA%CE%BA%CE%BF%CF%82&amp;action=edit&amp;redlink=1" TargetMode="External"/><Relationship Id="rId10" Type="http://schemas.openxmlformats.org/officeDocument/2006/relationships/image" Target="../media/image1.jpg"/><Relationship Id="rId4" Type="http://schemas.openxmlformats.org/officeDocument/2006/relationships/hyperlink" Target="https://el.wikipedia.org/wiki/%CE%A3%CF%86%CE%B1%CE%AF%CF%81%CE%B1" TargetMode="External"/><Relationship Id="rId9" Type="http://schemas.openxmlformats.org/officeDocument/2006/relationships/hyperlink" Target="https://el.wikipedia.org/wiki/%CE%94%CE%BF%CE%BD%CE%AC%CE%BA%CE%B9%CE%B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sp>
        <p:nvSpPr>
          <p:cNvPr id="76" name="Google Shape;76;p14"/>
          <p:cNvSpPr txBox="1">
            <a:spLocks noGrp="1"/>
          </p:cNvSpPr>
          <p:nvPr>
            <p:ph type="ctrTitle"/>
          </p:nvPr>
        </p:nvSpPr>
        <p:spPr>
          <a:xfrm>
            <a:off x="4860032" y="267494"/>
            <a:ext cx="4032448" cy="2086808"/>
          </a:xfrm>
          <a:prstGeom prst="rect">
            <a:avLst/>
          </a:prstGeom>
        </p:spPr>
        <p:txBody>
          <a:bodyPr spcFirstLastPara="1" wrap="square" lIns="91425" tIns="91425" rIns="91425" bIns="91425" anchor="b" anchorCtr="0">
            <a:noAutofit/>
          </a:bodyPr>
          <a:lstStyle/>
          <a:p>
            <a:pPr lvl="0" algn="ctr"/>
            <a:r>
              <a:rPr lang="el-GR" sz="2800" dirty="0">
                <a:solidFill>
                  <a:srgbClr val="002060"/>
                </a:solidFill>
                <a:latin typeface="PF Agora Slab Pro Medium" pitchFamily="2" charset="0"/>
                <a:cs typeface="Calibri" pitchFamily="34" charset="0"/>
              </a:rPr>
              <a:t>ΥΠΟΔΕΙΓΜΑΤΙΚΟ ΜΑΘΗΜΑ ΟΛΟΚΛΗΡΩΜΕΝΟΥ ΣΤΕΜ</a:t>
            </a:r>
            <a:r>
              <a:rPr lang="el-GR" sz="2800" i="1" dirty="0">
                <a:solidFill>
                  <a:srgbClr val="002060"/>
                </a:solidFill>
                <a:latin typeface="PF Agora Slab Pro Medium" pitchFamily="2" charset="0"/>
                <a:cs typeface="Calibri" pitchFamily="34" charset="0"/>
              </a:rPr>
              <a:t> </a:t>
            </a:r>
            <a:endParaRPr sz="2800" dirty="0">
              <a:solidFill>
                <a:srgbClr val="002060"/>
              </a:solidFill>
              <a:latin typeface="PF Agora Slab Pro Medium" pitchFamily="2" charset="0"/>
              <a:cs typeface="Calibri" pitchFamily="34" charset="0"/>
            </a:endParaRPr>
          </a:p>
        </p:txBody>
      </p:sp>
      <p:sp>
        <p:nvSpPr>
          <p:cNvPr id="2" name="TextBox 1"/>
          <p:cNvSpPr txBox="1"/>
          <p:nvPr/>
        </p:nvSpPr>
        <p:spPr>
          <a:xfrm>
            <a:off x="539552" y="1275606"/>
            <a:ext cx="3384376" cy="966418"/>
          </a:xfrm>
          <a:prstGeom prst="rect">
            <a:avLst/>
          </a:prstGeom>
          <a:noFill/>
        </p:spPr>
        <p:txBody>
          <a:bodyPr wrap="square" rtlCol="0">
            <a:spAutoFit/>
          </a:bodyPr>
          <a:lstStyle/>
          <a:p>
            <a:pPr algn="ctr">
              <a:lnSpc>
                <a:spcPct val="150000"/>
              </a:lnSpc>
            </a:pPr>
            <a:r>
              <a:rPr lang="el-GR" sz="2000" b="1" dirty="0">
                <a:solidFill>
                  <a:srgbClr val="002060"/>
                </a:solidFill>
                <a:effectLst>
                  <a:outerShdw blurRad="38100" dist="38100" dir="2700000" algn="tl">
                    <a:srgbClr val="000000">
                      <a:alpha val="43137"/>
                    </a:srgbClr>
                  </a:outerShdw>
                </a:effectLst>
                <a:latin typeface="PF Agora Slab Pro Medium" pitchFamily="2" charset="0"/>
              </a:rPr>
              <a:t>Παρουσίαση βακτηρίων με την χρήση </a:t>
            </a:r>
            <a:r>
              <a:rPr lang="en-US" sz="2000" b="1" dirty="0" smtClean="0">
                <a:solidFill>
                  <a:srgbClr val="002060"/>
                </a:solidFill>
                <a:effectLst>
                  <a:outerShdw blurRad="38100" dist="38100" dir="2700000" algn="tl">
                    <a:srgbClr val="000000">
                      <a:alpha val="43137"/>
                    </a:srgbClr>
                  </a:outerShdw>
                </a:effectLst>
                <a:latin typeface="PF Agora Slab Pro Medium" pitchFamily="2" charset="0"/>
              </a:rPr>
              <a:t>LASER</a:t>
            </a:r>
            <a:endParaRPr lang="el-GR" sz="2000" b="1" dirty="0">
              <a:solidFill>
                <a:srgbClr val="002060"/>
              </a:solidFill>
              <a:effectLst>
                <a:outerShdw blurRad="38100" dist="38100" dir="2700000" algn="tl">
                  <a:srgbClr val="000000">
                    <a:alpha val="43137"/>
                  </a:srgbClr>
                </a:outerShdw>
              </a:effectLst>
              <a:latin typeface="PF Agora Slab Pro Medium" pitchFamily="2" charset="0"/>
            </a:endParaRPr>
          </a:p>
        </p:txBody>
      </p:sp>
      <p:sp>
        <p:nvSpPr>
          <p:cNvPr id="12" name="2 - Υπότιτλος"/>
          <p:cNvSpPr txBox="1">
            <a:spLocks/>
          </p:cNvSpPr>
          <p:nvPr/>
        </p:nvSpPr>
        <p:spPr>
          <a:xfrm>
            <a:off x="6228184" y="4659982"/>
            <a:ext cx="2808610" cy="367655"/>
          </a:xfrm>
          <a:prstGeom prst="rect">
            <a:avLst/>
          </a:prstGeom>
        </p:spPr>
        <p:txBody>
          <a:bodyPr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Arial" pitchFamily="34" charset="0"/>
              <a:buNone/>
              <a:defRPr/>
            </a:pPr>
            <a:r>
              <a:rPr lang="el-GR" b="1" i="1" dirty="0" smtClean="0">
                <a:solidFill>
                  <a:srgbClr val="C00000"/>
                </a:solidFill>
                <a:effectLst>
                  <a:outerShdw blurRad="38100" dist="38100" dir="2700000" algn="tl">
                    <a:srgbClr val="000000">
                      <a:alpha val="43137"/>
                    </a:srgbClr>
                  </a:outerShdw>
                </a:effectLst>
              </a:rPr>
              <a:t>Καθηγητής Σαχινίδης Συμεών</a:t>
            </a:r>
            <a:endParaRPr lang="en-US" b="1" i="1" dirty="0" smtClean="0">
              <a:solidFill>
                <a:srgbClr val="C00000"/>
              </a:solidFill>
              <a:effectLst>
                <a:outerShdw blurRad="38100" dist="38100" dir="2700000" algn="tl">
                  <a:srgbClr val="000000">
                    <a:alpha val="43137"/>
                  </a:srgbClr>
                </a:outerShdw>
              </a:effectLst>
            </a:endParaRPr>
          </a:p>
          <a:p>
            <a:pPr>
              <a:buFont typeface="Arial" pitchFamily="34" charset="0"/>
              <a:buNone/>
              <a:defRPr/>
            </a:pPr>
            <a:endParaRPr lang="el-GR" i="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776" t="19744" r="53127" b="40128"/>
          <a:stretch/>
        </p:blipFill>
        <p:spPr bwMode="auto">
          <a:xfrm>
            <a:off x="946184" y="2427734"/>
            <a:ext cx="2571111" cy="1866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88" y="123478"/>
            <a:ext cx="1271730" cy="5288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36"/>
        <p:cNvGrpSpPr/>
        <p:nvPr/>
      </p:nvGrpSpPr>
      <p:grpSpPr>
        <a:xfrm>
          <a:off x="0" y="0"/>
          <a:ext cx="0" cy="0"/>
          <a:chOff x="0" y="0"/>
          <a:chExt cx="0" cy="0"/>
        </a:xfrm>
      </p:grpSpPr>
      <p:sp>
        <p:nvSpPr>
          <p:cNvPr id="148" name="Google Shape;148;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4" name="Rectangle 1"/>
          <p:cNvSpPr>
            <a:spLocks noChangeArrowheads="1"/>
          </p:cNvSpPr>
          <p:nvPr/>
        </p:nvSpPr>
        <p:spPr bwMode="auto">
          <a:xfrm>
            <a:off x="539552" y="1017479"/>
            <a:ext cx="63367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l-GR" sz="2000" dirty="0" smtClean="0">
                <a:latin typeface="Calibri" pitchFamily="34" charset="0"/>
                <a:cs typeface="Calibri" pitchFamily="34" charset="0"/>
              </a:rPr>
              <a:t>Η </a:t>
            </a:r>
            <a:r>
              <a:rPr lang="el-GR" sz="2000" dirty="0">
                <a:latin typeface="Calibri" pitchFamily="34" charset="0"/>
                <a:cs typeface="Calibri" pitchFamily="34" charset="0"/>
              </a:rPr>
              <a:t>διαδικασία  βιντεοσκοπείται.</a:t>
            </a:r>
          </a:p>
          <a:p>
            <a:r>
              <a:rPr lang="el-GR" sz="800" dirty="0">
                <a:latin typeface="Calibri" pitchFamily="34" charset="0"/>
                <a:cs typeface="Calibri" pitchFamily="34" charset="0"/>
              </a:rPr>
              <a:t> </a:t>
            </a:r>
          </a:p>
          <a:p>
            <a:pPr eaLnBrk="0" hangingPunct="0"/>
            <a:r>
              <a:rPr lang="el-GR" sz="2000" dirty="0">
                <a:latin typeface="Calibri" pitchFamily="34" charset="0"/>
                <a:cs typeface="Calibri" pitchFamily="34" charset="0"/>
              </a:rPr>
              <a:t>Η </a:t>
            </a:r>
            <a:r>
              <a:rPr lang="el-GR" sz="2000" dirty="0" err="1">
                <a:latin typeface="Calibri" pitchFamily="34" charset="0"/>
                <a:cs typeface="Calibri" pitchFamily="34" charset="0"/>
              </a:rPr>
              <a:t>βίντεοανάλυση</a:t>
            </a:r>
            <a:r>
              <a:rPr lang="el-GR" sz="2000" dirty="0">
                <a:latin typeface="Calibri" pitchFamily="34" charset="0"/>
                <a:cs typeface="Calibri" pitchFamily="34" charset="0"/>
              </a:rPr>
              <a:t> είναι ένα πανίσχυρο εργαλείο για τη μελέτη της κίνησης των βακτηρίων.</a:t>
            </a:r>
          </a:p>
          <a:p>
            <a:pPr eaLnBrk="0" hangingPunct="0"/>
            <a:endParaRPr lang="el-GR" sz="800" dirty="0">
              <a:latin typeface="Calibri" pitchFamily="34" charset="0"/>
              <a:cs typeface="Calibri" pitchFamily="34" charset="0"/>
            </a:endParaRPr>
          </a:p>
          <a:p>
            <a:pPr eaLnBrk="0" hangingPunct="0"/>
            <a:r>
              <a:rPr lang="el-GR" sz="2000" u="sng" dirty="0">
                <a:latin typeface="Calibri" pitchFamily="34" charset="0"/>
                <a:cs typeface="Calibri" pitchFamily="34" charset="0"/>
              </a:rPr>
              <a:t>Η πρακτική επίλυσης προβλήματος στο εργαστήριο </a:t>
            </a:r>
            <a:r>
              <a:rPr lang="el-GR" sz="2000" dirty="0">
                <a:latin typeface="Calibri" pitchFamily="34" charset="0"/>
                <a:cs typeface="Calibri" pitchFamily="34" charset="0"/>
              </a:rPr>
              <a:t>ιδιαίτερα για τη Βιολογία γίνεται πιο αποδοτική και πρόσφορη με τη </a:t>
            </a:r>
            <a:r>
              <a:rPr lang="el-GR" sz="2000" dirty="0" err="1">
                <a:latin typeface="Calibri" pitchFamily="34" charset="0"/>
                <a:cs typeface="Calibri" pitchFamily="34" charset="0"/>
              </a:rPr>
              <a:t>βίντεοανάλυση</a:t>
            </a:r>
            <a:r>
              <a:rPr lang="el-GR" sz="2000" dirty="0">
                <a:latin typeface="Calibri" pitchFamily="34" charset="0"/>
                <a:cs typeface="Calibri" pitchFamily="34" charset="0"/>
              </a:rPr>
              <a:t> της κίνησης,  καθώς αυτή εξαφανίζει τους περισσότερους φραγμούς για την ενσωμάτωση των ερευνών του πραγματικού κόσμου των βακτηρίων. </a:t>
            </a:r>
          </a:p>
        </p:txBody>
      </p:sp>
      <p:pic>
        <p:nvPicPr>
          <p:cNvPr id="15" name="Εικόνα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6" name="Εικόνα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209"/>
        <p:cNvGrpSpPr/>
        <p:nvPr/>
      </p:nvGrpSpPr>
      <p:grpSpPr>
        <a:xfrm>
          <a:off x="0" y="0"/>
          <a:ext cx="0" cy="0"/>
          <a:chOff x="0" y="0"/>
          <a:chExt cx="0" cy="0"/>
        </a:xfrm>
      </p:grpSpPr>
      <p:sp>
        <p:nvSpPr>
          <p:cNvPr id="211" name="Google Shape;211;p2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9" name="Rectangle 1"/>
          <p:cNvSpPr>
            <a:spLocks noChangeArrowheads="1"/>
          </p:cNvSpPr>
          <p:nvPr/>
        </p:nvSpPr>
        <p:spPr bwMode="auto">
          <a:xfrm>
            <a:off x="395536" y="1263700"/>
            <a:ext cx="655272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l-GR" sz="2400" dirty="0">
              <a:ea typeface="Calibri" pitchFamily="34" charset="0"/>
              <a:cs typeface="Times New Roman" pitchFamily="18" charset="0"/>
            </a:endParaRPr>
          </a:p>
          <a:p>
            <a:pPr eaLnBrk="0" hangingPunct="0"/>
            <a:r>
              <a:rPr lang="el-GR" sz="2000" b="1" dirty="0">
                <a:solidFill>
                  <a:srgbClr val="C00000"/>
                </a:solidFill>
                <a:latin typeface="Calibri" pitchFamily="34" charset="0"/>
                <a:ea typeface="Calibri" pitchFamily="34" charset="0"/>
                <a:cs typeface="Calibri" pitchFamily="34" charset="0"/>
              </a:rPr>
              <a:t>Το όργανο, το οποίο χρησιμοποιήθηκε για την παρατήρηση  είναι μια  ηλεκτρονική διάταξη με λέιζερ συγκεκριμένης συχνότητας. </a:t>
            </a:r>
            <a:r>
              <a:rPr lang="el-GR" sz="2000" dirty="0">
                <a:latin typeface="Calibri" pitchFamily="34" charset="0"/>
                <a:ea typeface="Calibri" pitchFamily="34" charset="0"/>
                <a:cs typeface="Calibri" pitchFamily="34" charset="0"/>
              </a:rPr>
              <a:t>Παρέχει μια μεγέθυνση  με συνδυασμό  την μεγέθυνση που  προσφέρει μια σταγόνα νερού. Το δείγμα βρίσκεται σε παλλόμενο  ηλεκτρομαγνητικό πεδίο  που σκοπό έχει να  τα ενεργοποιεί και να προκαλεί κίνηση στα βακτήρια. </a:t>
            </a:r>
          </a:p>
        </p:txBody>
      </p:sp>
      <p:pic>
        <p:nvPicPr>
          <p:cNvPr id="20" name="Εικόνα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196"/>
        <p:cNvGrpSpPr/>
        <p:nvPr/>
      </p:nvGrpSpPr>
      <p:grpSpPr>
        <a:xfrm>
          <a:off x="0" y="0"/>
          <a:ext cx="0" cy="0"/>
          <a:chOff x="0" y="0"/>
          <a:chExt cx="0" cy="0"/>
        </a:xfrm>
      </p:grpSpPr>
      <p:sp>
        <p:nvSpPr>
          <p:cNvPr id="205" name="Google Shape;205;p2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12" name="Picture 2" descr="C:\Users\Συμεών\Desktop\βακτ\279803976_2023882637820588_769324692001541354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10902"/>
            <a:ext cx="3091272" cy="4121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Εικόνα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75"/>
        <p:cNvGrpSpPr/>
        <p:nvPr/>
      </p:nvGrpSpPr>
      <p:grpSpPr>
        <a:xfrm>
          <a:off x="0" y="0"/>
          <a:ext cx="0" cy="0"/>
          <a:chOff x="0" y="0"/>
          <a:chExt cx="0" cy="0"/>
        </a:xfrm>
      </p:grpSpPr>
      <p:sp>
        <p:nvSpPr>
          <p:cNvPr id="282" name="Google Shape;282;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9" name="Rectangle 1"/>
          <p:cNvSpPr>
            <a:spLocks noChangeArrowheads="1"/>
          </p:cNvSpPr>
          <p:nvPr/>
        </p:nvSpPr>
        <p:spPr bwMode="auto">
          <a:xfrm>
            <a:off x="449324" y="627534"/>
            <a:ext cx="612068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l-GR" sz="2000" b="1" dirty="0" smtClean="0">
                <a:latin typeface="Calibri" pitchFamily="34" charset="0"/>
                <a:ea typeface="Calibri" pitchFamily="34" charset="0"/>
                <a:cs typeface="Calibri" pitchFamily="34" charset="0"/>
              </a:rPr>
              <a:t>Αυτό </a:t>
            </a:r>
            <a:r>
              <a:rPr lang="el-GR" sz="2000" b="1" dirty="0">
                <a:solidFill>
                  <a:srgbClr val="FF0000"/>
                </a:solidFill>
                <a:latin typeface="Calibri" pitchFamily="34" charset="0"/>
                <a:ea typeface="Calibri" pitchFamily="34" charset="0"/>
                <a:cs typeface="Calibri" pitchFamily="34" charset="0"/>
              </a:rPr>
              <a:t>που κεντρίζει</a:t>
            </a:r>
            <a:r>
              <a:rPr lang="el-GR" sz="2000" b="1" dirty="0">
                <a:latin typeface="Calibri" pitchFamily="34" charset="0"/>
                <a:ea typeface="Calibri" pitchFamily="34" charset="0"/>
                <a:cs typeface="Calibri" pitchFamily="34" charset="0"/>
              </a:rPr>
              <a:t> το ενδιαφέρον  </a:t>
            </a:r>
            <a:r>
              <a:rPr lang="el-GR" sz="2000" b="1" dirty="0">
                <a:solidFill>
                  <a:srgbClr val="FF0000"/>
                </a:solidFill>
                <a:latin typeface="Calibri" pitchFamily="34" charset="0"/>
                <a:ea typeface="Calibri" pitchFamily="34" charset="0"/>
                <a:cs typeface="Calibri" pitchFamily="34" charset="0"/>
              </a:rPr>
              <a:t>των μαθητών,</a:t>
            </a:r>
            <a:r>
              <a:rPr lang="el-GR" sz="2000" b="1" dirty="0">
                <a:latin typeface="Calibri" pitchFamily="34" charset="0"/>
                <a:ea typeface="Calibri" pitchFamily="34" charset="0"/>
                <a:cs typeface="Calibri" pitchFamily="34" charset="0"/>
              </a:rPr>
              <a:t> είναι η κινητικότητα των βακτηρίων άτακτη ή  προσανατολισμένη ανάλογα με τις απαιτήσεις μας  και φυσικά </a:t>
            </a:r>
            <a:r>
              <a:rPr lang="el-GR" sz="2000" b="1" u="sng" dirty="0">
                <a:latin typeface="Calibri" pitchFamily="34" charset="0"/>
                <a:ea typeface="Calibri" pitchFamily="34" charset="0"/>
                <a:cs typeface="Calibri" pitchFamily="34" charset="0"/>
              </a:rPr>
              <a:t>η μαύρη κηλίδα στο κέντρο τους λόγω της έλλειψης πυρήνα.</a:t>
            </a:r>
          </a:p>
        </p:txBody>
      </p:sp>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2"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506" y="2355726"/>
            <a:ext cx="4806316" cy="2279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4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7" name="3 - Ορθογώνιο"/>
          <p:cNvSpPr>
            <a:spLocks noChangeArrowheads="1"/>
          </p:cNvSpPr>
          <p:nvPr/>
        </p:nvSpPr>
        <p:spPr bwMode="auto">
          <a:xfrm>
            <a:off x="395536" y="142875"/>
            <a:ext cx="6552728"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r>
              <a:rPr lang="el-GR" sz="2000" dirty="0">
                <a:latin typeface="Calibri" pitchFamily="34" charset="0"/>
                <a:ea typeface="Calibri" pitchFamily="34" charset="0"/>
                <a:cs typeface="Calibri" pitchFamily="34" charset="0"/>
              </a:rPr>
              <a:t>Οι μαθητές έχουν την δυνατότητα να χρησιμοποιήσουν την τεχνολογία της εικονικής περιήγησης  μέσω του βίντεο και της φωτογραφίας  με σκοπό να δείξουν την έρευνά τους στους  συμμαθητές, γονείς και σε ευρύτερους φορείς. </a:t>
            </a:r>
          </a:p>
          <a:p>
            <a:pPr algn="just" eaLnBrk="0" hangingPunct="0"/>
            <a:endParaRPr lang="el-GR" sz="800" dirty="0">
              <a:latin typeface="Calibri" pitchFamily="34" charset="0"/>
              <a:ea typeface="Calibri" pitchFamily="34" charset="0"/>
              <a:cs typeface="Calibri" pitchFamily="34" charset="0"/>
            </a:endParaRPr>
          </a:p>
          <a:p>
            <a:pPr algn="just" eaLnBrk="0" hangingPunct="0"/>
            <a:r>
              <a:rPr lang="el-GR" sz="2000" dirty="0">
                <a:latin typeface="Calibri" pitchFamily="34" charset="0"/>
                <a:ea typeface="Calibri" pitchFamily="34" charset="0"/>
                <a:cs typeface="Calibri" pitchFamily="34" charset="0"/>
              </a:rPr>
              <a:t>Οι μαθητές με τη χρήση μιας ειδικής κάμερας  έχουν τη δυνατότητα να φωτογραφήσουν την έρευνα και με τη χρήση  μιας </a:t>
            </a:r>
            <a:r>
              <a:rPr lang="en-US" sz="2000" dirty="0">
                <a:latin typeface="Calibri" pitchFamily="34" charset="0"/>
                <a:ea typeface="Calibri" pitchFamily="34" charset="0"/>
                <a:cs typeface="Calibri" pitchFamily="34" charset="0"/>
              </a:rPr>
              <a:t>online  </a:t>
            </a:r>
            <a:r>
              <a:rPr lang="el-GR" sz="2000" dirty="0">
                <a:latin typeface="Calibri" pitchFamily="34" charset="0"/>
                <a:ea typeface="Calibri" pitchFamily="34" charset="0"/>
                <a:cs typeface="Calibri" pitchFamily="34" charset="0"/>
              </a:rPr>
              <a:t>περιήγησης όπου κάθε χρήστης  μπορεί να περιηγηθεί μέσα σε αυτό. </a:t>
            </a:r>
          </a:p>
          <a:p>
            <a:pPr algn="just" eaLnBrk="0" hangingPunct="0"/>
            <a:endParaRPr lang="el-GR" sz="800" dirty="0">
              <a:latin typeface="Calibri" pitchFamily="34" charset="0"/>
              <a:ea typeface="Calibri" pitchFamily="34" charset="0"/>
              <a:cs typeface="Calibri" pitchFamily="34" charset="0"/>
            </a:endParaRPr>
          </a:p>
          <a:p>
            <a:pPr algn="just" eaLnBrk="0" hangingPunct="0"/>
            <a:r>
              <a:rPr lang="el-GR" sz="2000" dirty="0">
                <a:solidFill>
                  <a:srgbClr val="C00000"/>
                </a:solidFill>
                <a:latin typeface="Calibri" pitchFamily="34" charset="0"/>
                <a:ea typeface="Calibri" pitchFamily="34" charset="0"/>
                <a:cs typeface="Calibri" pitchFamily="34" charset="0"/>
              </a:rPr>
              <a:t>Σκοπός της έρευνας</a:t>
            </a:r>
            <a:r>
              <a:rPr lang="el-GR" sz="2000" dirty="0">
                <a:latin typeface="Calibri" pitchFamily="34" charset="0"/>
                <a:ea typeface="Calibri" pitchFamily="34" charset="0"/>
                <a:cs typeface="Calibri" pitchFamily="34" charset="0"/>
              </a:rPr>
              <a:t> είναι η ανάδειξη των χώρων του σχολείου συγκεκριμένα του εργαστηρίου, με μια μέθοδο πραγματικά δια δραστική, μέσω της οποίας κάθε χρήστης του διαδικτύου θα έχει τη δυνατότητα να βιώσει το πείραμα, με την αίσθηση ότι βρίσκεται και ο ίδιος μέσα στο εργαστήριο.</a:t>
            </a:r>
          </a:p>
        </p:txBody>
      </p:sp>
      <p:pic>
        <p:nvPicPr>
          <p:cNvPr id="18" name="Εικόνα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9" name="Εικόνα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extLst>
      <p:ext uri="{BB962C8B-B14F-4D97-AF65-F5344CB8AC3E}">
        <p14:creationId xmlns:p14="http://schemas.microsoft.com/office/powerpoint/2010/main" val="36791995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96F3"/>
        </a:solidFill>
        <a:effectLst/>
      </p:bgPr>
    </p:bg>
    <p:spTree>
      <p:nvGrpSpPr>
        <p:cNvPr id="1" name="Shape 244"/>
        <p:cNvGrpSpPr/>
        <p:nvPr/>
      </p:nvGrpSpPr>
      <p:grpSpPr>
        <a:xfrm>
          <a:off x="0" y="0"/>
          <a:ext cx="0" cy="0"/>
          <a:chOff x="0" y="0"/>
          <a:chExt cx="0" cy="0"/>
        </a:xfrm>
      </p:grpSpPr>
      <p:sp>
        <p:nvSpPr>
          <p:cNvPr id="261" name="Google Shape;261;p2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19" name="Picture 1"/>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8243"/>
          <a:stretch/>
        </p:blipFill>
        <p:spPr bwMode="auto">
          <a:xfrm>
            <a:off x="1034889" y="402890"/>
            <a:ext cx="7074223" cy="433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36"/>
        <p:cNvGrpSpPr/>
        <p:nvPr/>
      </p:nvGrpSpPr>
      <p:grpSpPr>
        <a:xfrm>
          <a:off x="0" y="0"/>
          <a:ext cx="0" cy="0"/>
          <a:chOff x="0" y="0"/>
          <a:chExt cx="0" cy="0"/>
        </a:xfrm>
      </p:grpSpPr>
      <p:sp>
        <p:nvSpPr>
          <p:cNvPr id="148" name="Google Shape;148;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14" name="Rectangle 1"/>
          <p:cNvSpPr>
            <a:spLocks noChangeArrowheads="1"/>
          </p:cNvSpPr>
          <p:nvPr/>
        </p:nvSpPr>
        <p:spPr bwMode="auto">
          <a:xfrm>
            <a:off x="539552" y="1017479"/>
            <a:ext cx="63367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l-GR" sz="2000" dirty="0" smtClean="0">
                <a:latin typeface="Calibri" pitchFamily="34" charset="0"/>
                <a:cs typeface="Calibri" pitchFamily="34" charset="0"/>
              </a:rPr>
              <a:t>Η </a:t>
            </a:r>
            <a:r>
              <a:rPr lang="el-GR" sz="2000" dirty="0">
                <a:latin typeface="Calibri" pitchFamily="34" charset="0"/>
                <a:cs typeface="Calibri" pitchFamily="34" charset="0"/>
              </a:rPr>
              <a:t>διαδικασία  βιντεοσκοπείται.</a:t>
            </a:r>
          </a:p>
          <a:p>
            <a:r>
              <a:rPr lang="el-GR" sz="800" dirty="0">
                <a:latin typeface="Calibri" pitchFamily="34" charset="0"/>
                <a:cs typeface="Calibri" pitchFamily="34" charset="0"/>
              </a:rPr>
              <a:t> </a:t>
            </a:r>
          </a:p>
          <a:p>
            <a:pPr eaLnBrk="0" hangingPunct="0"/>
            <a:r>
              <a:rPr lang="el-GR" sz="2000" dirty="0">
                <a:latin typeface="Calibri" pitchFamily="34" charset="0"/>
                <a:cs typeface="Calibri" pitchFamily="34" charset="0"/>
              </a:rPr>
              <a:t>Η </a:t>
            </a:r>
            <a:r>
              <a:rPr lang="el-GR" sz="2000" dirty="0" err="1">
                <a:latin typeface="Calibri" pitchFamily="34" charset="0"/>
                <a:cs typeface="Calibri" pitchFamily="34" charset="0"/>
              </a:rPr>
              <a:t>βίντεοανάλυση</a:t>
            </a:r>
            <a:r>
              <a:rPr lang="el-GR" sz="2000" dirty="0">
                <a:latin typeface="Calibri" pitchFamily="34" charset="0"/>
                <a:cs typeface="Calibri" pitchFamily="34" charset="0"/>
              </a:rPr>
              <a:t> είναι ένα πανίσχυρο εργαλείο για τη μελέτη της κίνησης των βακτηρίων.</a:t>
            </a:r>
          </a:p>
          <a:p>
            <a:pPr eaLnBrk="0" hangingPunct="0"/>
            <a:endParaRPr lang="el-GR" sz="800" dirty="0">
              <a:latin typeface="Calibri" pitchFamily="34" charset="0"/>
              <a:cs typeface="Calibri" pitchFamily="34" charset="0"/>
            </a:endParaRPr>
          </a:p>
          <a:p>
            <a:pPr eaLnBrk="0" hangingPunct="0"/>
            <a:r>
              <a:rPr lang="el-GR" sz="2000" u="sng" dirty="0">
                <a:latin typeface="Calibri" pitchFamily="34" charset="0"/>
                <a:cs typeface="Calibri" pitchFamily="34" charset="0"/>
              </a:rPr>
              <a:t>Η πρακτική επίλυσης προβλήματος στο εργαστήριο </a:t>
            </a:r>
            <a:r>
              <a:rPr lang="el-GR" sz="2000" dirty="0">
                <a:latin typeface="Calibri" pitchFamily="34" charset="0"/>
                <a:cs typeface="Calibri" pitchFamily="34" charset="0"/>
              </a:rPr>
              <a:t>ιδιαίτερα για τη Βιολογία γίνεται πιο αποδοτική και πρόσφορη με τη </a:t>
            </a:r>
            <a:r>
              <a:rPr lang="el-GR" sz="2000" dirty="0" err="1">
                <a:latin typeface="Calibri" pitchFamily="34" charset="0"/>
                <a:cs typeface="Calibri" pitchFamily="34" charset="0"/>
              </a:rPr>
              <a:t>βίντεοανάλυση</a:t>
            </a:r>
            <a:r>
              <a:rPr lang="el-GR" sz="2000" dirty="0">
                <a:latin typeface="Calibri" pitchFamily="34" charset="0"/>
                <a:cs typeface="Calibri" pitchFamily="34" charset="0"/>
              </a:rPr>
              <a:t> της κίνησης,  καθώς αυτή εξαφανίζει τους περισσότερους φραγμούς για την ενσωμάτωση των ερευνών του πραγματικού κόσμου των βακτηρίων. </a:t>
            </a:r>
          </a:p>
        </p:txBody>
      </p:sp>
      <p:pic>
        <p:nvPicPr>
          <p:cNvPr id="15" name="Εικόνα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6" name="Εικόνα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extLst>
      <p:ext uri="{BB962C8B-B14F-4D97-AF65-F5344CB8AC3E}">
        <p14:creationId xmlns:p14="http://schemas.microsoft.com/office/powerpoint/2010/main" val="39972041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349"/>
        <p:cNvGrpSpPr/>
        <p:nvPr/>
      </p:nvGrpSpPr>
      <p:grpSpPr>
        <a:xfrm>
          <a:off x="0" y="0"/>
          <a:ext cx="0" cy="0"/>
          <a:chOff x="0" y="0"/>
          <a:chExt cx="0" cy="0"/>
        </a:xfrm>
      </p:grpSpPr>
      <p:sp>
        <p:nvSpPr>
          <p:cNvPr id="353" name="Google Shape;353;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5" name="Ομάδα 14"/>
          <p:cNvGrpSpPr/>
          <p:nvPr/>
        </p:nvGrpSpPr>
        <p:grpSpPr>
          <a:xfrm>
            <a:off x="1620180" y="438894"/>
            <a:ext cx="5903640" cy="4265712"/>
            <a:chOff x="0" y="0"/>
            <a:chExt cx="9144000" cy="6858000"/>
          </a:xfrm>
        </p:grpSpPr>
        <p:pic>
          <p:nvPicPr>
            <p:cNvPr id="1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14875"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a diagram showing bacteria morph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3" y="2643188"/>
              <a:ext cx="456723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4 - Ευθύγραμμο βέλος σύνδεσης"/>
            <p:cNvCxnSpPr/>
            <p:nvPr/>
          </p:nvCxnSpPr>
          <p:spPr>
            <a:xfrm rot="10800000">
              <a:off x="2714625" y="2000250"/>
              <a:ext cx="5857875" cy="364331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6 - Ευθύγραμμο βέλος σύνδεσης"/>
            <p:cNvCxnSpPr/>
            <p:nvPr/>
          </p:nvCxnSpPr>
          <p:spPr>
            <a:xfrm rot="10800000">
              <a:off x="3071813" y="1428750"/>
              <a:ext cx="1857375" cy="17145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0" name="8 - Ευθύγραμμο βέλος σύνδεσης"/>
            <p:cNvCxnSpPr/>
            <p:nvPr/>
          </p:nvCxnSpPr>
          <p:spPr>
            <a:xfrm rot="16200000" flipV="1">
              <a:off x="2893219" y="2536032"/>
              <a:ext cx="4643437" cy="28575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sp>
        <p:nvSpPr>
          <p:cNvPr id="21" name="Ορθογώνιο 1"/>
          <p:cNvSpPr>
            <a:spLocks noChangeArrowheads="1"/>
          </p:cNvSpPr>
          <p:nvPr/>
        </p:nvSpPr>
        <p:spPr bwMode="auto">
          <a:xfrm>
            <a:off x="1007531" y="2535677"/>
            <a:ext cx="31683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l-GR" sz="2000" dirty="0">
                <a:solidFill>
                  <a:srgbClr val="C00000"/>
                </a:solidFill>
                <a:latin typeface="Calibri" pitchFamily="34" charset="0"/>
                <a:cs typeface="Calibri" pitchFamily="34" charset="0"/>
              </a:rPr>
              <a:t>Μέχρι στιγμής ανιχνεύσαμε 3 σχήματα βακτηρίων σύμφωνα με την βιβλιογραφία</a:t>
            </a:r>
          </a:p>
        </p:txBody>
      </p:sp>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23" name="Εικόνα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F51B5"/>
        </a:solidFill>
        <a:effectLst/>
      </p:bgPr>
    </p:bg>
    <p:spTree>
      <p:nvGrpSpPr>
        <p:cNvPr id="1" name="Shape 229"/>
        <p:cNvGrpSpPr/>
        <p:nvPr/>
      </p:nvGrpSpPr>
      <p:grpSpPr>
        <a:xfrm>
          <a:off x="0" y="0"/>
          <a:ext cx="0" cy="0"/>
          <a:chOff x="0" y="0"/>
          <a:chExt cx="0" cy="0"/>
        </a:xfrm>
      </p:grpSpPr>
      <p:sp>
        <p:nvSpPr>
          <p:cNvPr id="240" name="Google Shape;240;p2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15" name="Rectangle 3"/>
          <p:cNvSpPr>
            <a:spLocks noChangeArrowheads="1"/>
          </p:cNvSpPr>
          <p:nvPr/>
        </p:nvSpPr>
        <p:spPr bwMode="auto">
          <a:xfrm>
            <a:off x="5364088" y="1747094"/>
            <a:ext cx="16006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200" b="1" dirty="0">
                <a:solidFill>
                  <a:srgbClr val="FF0000"/>
                </a:solidFill>
                <a:latin typeface="Calibri" pitchFamily="34" charset="0"/>
                <a:cs typeface="Calibri" pitchFamily="34" charset="0"/>
              </a:rPr>
              <a:t>LASER</a:t>
            </a:r>
            <a:endParaRPr lang="en-US" sz="2200" b="1" dirty="0"/>
          </a:p>
        </p:txBody>
      </p:sp>
      <p:pic>
        <p:nvPicPr>
          <p:cNvPr id="14" name="Picture 1" descr="C:\Users\Συμεών\Desktop\βακτ\279803976_2023882637820588_769324692001541354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93737"/>
            <a:ext cx="3112666" cy="415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5 - Δεξιό βέλος"/>
          <p:cNvSpPr/>
          <p:nvPr/>
        </p:nvSpPr>
        <p:spPr>
          <a:xfrm rot="10191669">
            <a:off x="2105924" y="2214207"/>
            <a:ext cx="3198390" cy="81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7" name="Εικόνα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8" name="Εικόνα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3A9F4"/>
        </a:solidFill>
        <a:effectLst/>
      </p:bgPr>
    </p:bg>
    <p:spTree>
      <p:nvGrpSpPr>
        <p:cNvPr id="1" name="Shape 265"/>
        <p:cNvGrpSpPr/>
        <p:nvPr/>
      </p:nvGrpSpPr>
      <p:grpSpPr>
        <a:xfrm>
          <a:off x="0" y="0"/>
          <a:ext cx="0" cy="0"/>
          <a:chOff x="0" y="0"/>
          <a:chExt cx="0" cy="0"/>
        </a:xfrm>
      </p:grpSpPr>
      <p:sp>
        <p:nvSpPr>
          <p:cNvPr id="271" name="Google Shape;271;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8" name="Picture 1" descr="C:\Users\Συμεών\Desktop\βακτ\279833843_753795355617983_14169470425701915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57" y="1030995"/>
            <a:ext cx="4108681" cy="308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rot="10800000" flipV="1">
            <a:off x="5448291" y="2754312"/>
            <a:ext cx="2786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l-GR" sz="2000" dirty="0">
                <a:solidFill>
                  <a:srgbClr val="FF0000"/>
                </a:solidFill>
                <a:latin typeface="Calibri" pitchFamily="34" charset="0"/>
                <a:cs typeface="Calibri" pitchFamily="34" charset="0"/>
              </a:rPr>
              <a:t>Πηγή  συνεχής τάσης με συγκεκριμένη συχνότητα</a:t>
            </a:r>
          </a:p>
          <a:p>
            <a:pPr eaLnBrk="0" hangingPunct="0"/>
            <a:endParaRPr lang="el-GR" sz="2000" dirty="0">
              <a:solidFill>
                <a:srgbClr val="FF0000"/>
              </a:solidFill>
              <a:latin typeface="Calibri" pitchFamily="34" charset="0"/>
            </a:endParaRPr>
          </a:p>
          <a:p>
            <a:pPr eaLnBrk="0" hangingPunct="0"/>
            <a:endParaRPr lang="el-GR" sz="600" dirty="0"/>
          </a:p>
        </p:txBody>
      </p:sp>
      <p:sp>
        <p:nvSpPr>
          <p:cNvPr id="10" name="6 - Ορθογώνιο"/>
          <p:cNvSpPr>
            <a:spLocks noChangeArrowheads="1"/>
          </p:cNvSpPr>
          <p:nvPr/>
        </p:nvSpPr>
        <p:spPr bwMode="auto">
          <a:xfrm>
            <a:off x="5436096" y="592050"/>
            <a:ext cx="2071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l-GR" sz="1800" dirty="0">
                <a:solidFill>
                  <a:srgbClr val="FF0000"/>
                </a:solidFill>
                <a:latin typeface="Calibri" pitchFamily="34" charset="0"/>
                <a:cs typeface="Calibri" pitchFamily="34" charset="0"/>
              </a:rPr>
              <a:t>Δείγμα για </a:t>
            </a:r>
            <a:r>
              <a:rPr lang="el-GR" sz="1800" dirty="0" smtClean="0">
                <a:solidFill>
                  <a:srgbClr val="FF0000"/>
                </a:solidFill>
                <a:latin typeface="Calibri" pitchFamily="34" charset="0"/>
                <a:cs typeface="Calibri" pitchFamily="34" charset="0"/>
              </a:rPr>
              <a:t>εξέταση</a:t>
            </a:r>
            <a:endParaRPr lang="el-GR" sz="1800" dirty="0"/>
          </a:p>
        </p:txBody>
      </p:sp>
      <p:sp>
        <p:nvSpPr>
          <p:cNvPr id="13" name="12 - Ορθογώνιο"/>
          <p:cNvSpPr>
            <a:spLocks noChangeArrowheads="1"/>
          </p:cNvSpPr>
          <p:nvPr/>
        </p:nvSpPr>
        <p:spPr bwMode="auto">
          <a:xfrm>
            <a:off x="5551620" y="1714500"/>
            <a:ext cx="1435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l-GR" sz="1800" dirty="0">
                <a:solidFill>
                  <a:srgbClr val="FF0000"/>
                </a:solidFill>
                <a:latin typeface="Calibri" pitchFamily="34" charset="0"/>
                <a:cs typeface="Calibri" pitchFamily="34" charset="0"/>
              </a:rPr>
              <a:t>Ταλαντωτής  </a:t>
            </a:r>
            <a:endParaRPr lang="el-GR" sz="1800" dirty="0">
              <a:solidFill>
                <a:srgbClr val="000000"/>
              </a:solidFill>
            </a:endParaRPr>
          </a:p>
        </p:txBody>
      </p:sp>
      <p:sp>
        <p:nvSpPr>
          <p:cNvPr id="14" name="13 - Ορθογώνιο"/>
          <p:cNvSpPr>
            <a:spLocks noChangeArrowheads="1"/>
          </p:cNvSpPr>
          <p:nvPr/>
        </p:nvSpPr>
        <p:spPr bwMode="auto">
          <a:xfrm>
            <a:off x="2987824" y="4163613"/>
            <a:ext cx="17203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l-GR" sz="1800" dirty="0">
                <a:solidFill>
                  <a:srgbClr val="FF0000"/>
                </a:solidFill>
                <a:latin typeface="Calibri" pitchFamily="34" charset="0"/>
                <a:cs typeface="Calibri" pitchFamily="34" charset="0"/>
              </a:rPr>
              <a:t>Διαιρέτης τάσης</a:t>
            </a:r>
            <a:endParaRPr lang="el-GR" sz="1800" dirty="0">
              <a:solidFill>
                <a:srgbClr val="000000"/>
              </a:solidFill>
            </a:endParaRPr>
          </a:p>
        </p:txBody>
      </p:sp>
      <p:cxnSp>
        <p:nvCxnSpPr>
          <p:cNvPr id="3" name="Ευθύγραμμο βέλος σύνδεσης 2"/>
          <p:cNvCxnSpPr/>
          <p:nvPr/>
        </p:nvCxnSpPr>
        <p:spPr>
          <a:xfrm flipH="1">
            <a:off x="2915816" y="771550"/>
            <a:ext cx="2376264" cy="432048"/>
          </a:xfrm>
          <a:prstGeom prst="straightConnector1">
            <a:avLst/>
          </a:prstGeom>
          <a:ln>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3419872" y="1914908"/>
            <a:ext cx="2169440" cy="944874"/>
          </a:xfrm>
          <a:prstGeom prst="straightConnector1">
            <a:avLst/>
          </a:prstGeom>
          <a:ln>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1" name="Ευθύγραμμο βέλος σύνδεσης 20"/>
          <p:cNvCxnSpPr/>
          <p:nvPr/>
        </p:nvCxnSpPr>
        <p:spPr>
          <a:xfrm flipH="1" flipV="1">
            <a:off x="4504592" y="1899166"/>
            <a:ext cx="1237120" cy="855145"/>
          </a:xfrm>
          <a:prstGeom prst="straightConnector1">
            <a:avLst/>
          </a:prstGeom>
          <a:ln>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3" name="Ευθύγραμμο βέλος σύνδεσης 22"/>
          <p:cNvCxnSpPr/>
          <p:nvPr/>
        </p:nvCxnSpPr>
        <p:spPr>
          <a:xfrm flipH="1" flipV="1">
            <a:off x="2915816" y="2143309"/>
            <a:ext cx="72008" cy="2204970"/>
          </a:xfrm>
          <a:prstGeom prst="straightConnector1">
            <a:avLst/>
          </a:prstGeom>
          <a:ln>
            <a:headEnd type="none" w="med" len="med"/>
            <a:tailEnd type="triangle" w="med" len="med"/>
          </a:ln>
        </p:spPr>
        <p:style>
          <a:lnRef idx="2">
            <a:schemeClr val="accent3"/>
          </a:lnRef>
          <a:fillRef idx="0">
            <a:schemeClr val="accent3"/>
          </a:fillRef>
          <a:effectRef idx="1">
            <a:schemeClr val="accent3"/>
          </a:effectRef>
          <a:fontRef idx="minor">
            <a:schemeClr val="tx1"/>
          </a:fontRef>
        </p:style>
      </p:cxnSp>
      <p:pic>
        <p:nvPicPr>
          <p:cNvPr id="27" name="Εικόνα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28" name="Εικόνα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88"/>
        <p:cNvGrpSpPr/>
        <p:nvPr/>
      </p:nvGrpSpPr>
      <p:grpSpPr>
        <a:xfrm>
          <a:off x="0" y="0"/>
          <a:ext cx="0" cy="0"/>
          <a:chOff x="0" y="0"/>
          <a:chExt cx="0" cy="0"/>
        </a:xfrm>
      </p:grpSpPr>
      <p:sp>
        <p:nvSpPr>
          <p:cNvPr id="93" name="Google Shape;9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8" name="3 - Ορθογώνιο"/>
          <p:cNvSpPr>
            <a:spLocks noChangeArrowheads="1"/>
          </p:cNvSpPr>
          <p:nvPr/>
        </p:nvSpPr>
        <p:spPr bwMode="auto">
          <a:xfrm>
            <a:off x="467544" y="915566"/>
            <a:ext cx="66247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000" b="1" dirty="0">
                <a:solidFill>
                  <a:srgbClr val="C00000"/>
                </a:solidFill>
                <a:latin typeface="Calibri" pitchFamily="34" charset="0"/>
              </a:rPr>
              <a:t>Το STEM  </a:t>
            </a:r>
            <a:r>
              <a:rPr lang="el-GR" sz="2000" b="1" dirty="0">
                <a:latin typeface="Calibri" pitchFamily="34" charset="0"/>
              </a:rPr>
              <a:t>αποτελεί μια προσέγγιση στην εκπαίδευση  η οποία σχεδιάζεται με τέτοιο τρόπο, ώστε  η διδασκαλία των Μαθηματικών και των Φυσικών Επιστημών,  να καθίστανται απαραίτητες για την κατανόηση των κλάδων των επιστημών που σχετίζονται με τις επιστήμες των Τεχνολογιών και των Μηχανικών.</a:t>
            </a:r>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CAF50"/>
        </a:solidFill>
        <a:effectLst/>
      </p:bgPr>
    </p:bg>
    <p:spTree>
      <p:nvGrpSpPr>
        <p:cNvPr id="1" name="Shape 306"/>
        <p:cNvGrpSpPr/>
        <p:nvPr/>
      </p:nvGrpSpPr>
      <p:grpSpPr>
        <a:xfrm>
          <a:off x="0" y="0"/>
          <a:ext cx="0" cy="0"/>
          <a:chOff x="0" y="0"/>
          <a:chExt cx="0" cy="0"/>
        </a:xfrm>
      </p:grpSpPr>
      <p:sp>
        <p:nvSpPr>
          <p:cNvPr id="321" name="Google Shape;321;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2060665065"/>
              </p:ext>
            </p:extLst>
          </p:nvPr>
        </p:nvGraphicFramePr>
        <p:xfrm>
          <a:off x="1368425" y="1385888"/>
          <a:ext cx="3779640" cy="1341163"/>
        </p:xfrm>
        <a:graphic>
          <a:graphicData uri="http://schemas.openxmlformats.org/presentationml/2006/ole">
            <mc:AlternateContent xmlns:mc="http://schemas.openxmlformats.org/markup-compatibility/2006">
              <mc:Choice xmlns:v="urn:schemas-microsoft-com:vml" Requires="v">
                <p:oleObj spid="_x0000_s2052" name="Αντικείμενο κελύφους συσκευασίας" showAsIcon="1" r:id="rId4" imgW="1380744" imgH="484632" progId="Package">
                  <p:embed/>
                </p:oleObj>
              </mc:Choice>
              <mc:Fallback>
                <p:oleObj name="Αντικείμενο κελύφους συσκευασίας" showAsIcon="1" r:id="rId4" imgW="1380744" imgH="484632" progId="Packag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425" y="1385888"/>
                        <a:ext cx="3779640" cy="1341163"/>
                      </a:xfrm>
                      <a:prstGeom prst="rect">
                        <a:avLst/>
                      </a:prstGeom>
                      <a:noFill/>
                      <a:ln>
                        <a:noFill/>
                      </a:ln>
                      <a:effectLst/>
                    </p:spPr>
                  </p:pic>
                </p:oleObj>
              </mc:Fallback>
            </mc:AlternateContent>
          </a:graphicData>
        </a:graphic>
      </p:graphicFrame>
      <p:pic>
        <p:nvPicPr>
          <p:cNvPr id="25" name="Εικόνα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26" name="Εικόνα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688"/>
        </a:solidFill>
        <a:effectLst/>
      </p:bgPr>
    </p:bg>
    <p:spTree>
      <p:nvGrpSpPr>
        <p:cNvPr id="1" name="Shape 286"/>
        <p:cNvGrpSpPr/>
        <p:nvPr/>
      </p:nvGrpSpPr>
      <p:grpSpPr>
        <a:xfrm>
          <a:off x="0" y="0"/>
          <a:ext cx="0" cy="0"/>
          <a:chOff x="0" y="0"/>
          <a:chExt cx="0" cy="0"/>
        </a:xfrm>
      </p:grpSpPr>
      <p:sp>
        <p:nvSpPr>
          <p:cNvPr id="302" name="Google Shape;302;p3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19" name="Εικόνα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20" name="Εικόνα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
        <p:nvSpPr>
          <p:cNvPr id="21" name="Rectangle 1"/>
          <p:cNvSpPr>
            <a:spLocks noChangeArrowheads="1"/>
          </p:cNvSpPr>
          <p:nvPr/>
        </p:nvSpPr>
        <p:spPr bwMode="auto">
          <a:xfrm>
            <a:off x="3203848" y="832813"/>
            <a:ext cx="554461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l-GR" sz="2000" b="1" dirty="0">
                <a:solidFill>
                  <a:schemeClr val="bg1"/>
                </a:solidFill>
                <a:latin typeface="Calibri" pitchFamily="34" charset="0"/>
                <a:ea typeface="Calibri" pitchFamily="34" charset="0"/>
                <a:cs typeface="Calibri" pitchFamily="34" charset="0"/>
              </a:rPr>
              <a:t>Συμπεράσματα</a:t>
            </a:r>
          </a:p>
          <a:p>
            <a:endParaRPr lang="el-GR" sz="1000" b="1" dirty="0">
              <a:solidFill>
                <a:srgbClr val="FF0000"/>
              </a:solidFill>
              <a:latin typeface="Calibri" pitchFamily="34" charset="0"/>
              <a:ea typeface="Calibri" pitchFamily="34" charset="0"/>
              <a:cs typeface="Calibri" pitchFamily="34" charset="0"/>
            </a:endParaRPr>
          </a:p>
          <a:p>
            <a:pPr eaLnBrk="0" hangingPunct="0"/>
            <a:r>
              <a:rPr lang="el-GR" sz="2000" b="1" dirty="0" smtClean="0">
                <a:solidFill>
                  <a:schemeClr val="bg1"/>
                </a:solidFill>
                <a:latin typeface="Calibri" pitchFamily="34" charset="0"/>
                <a:ea typeface="Calibri" pitchFamily="34" charset="0"/>
                <a:cs typeface="Calibri" pitchFamily="34" charset="0"/>
              </a:rPr>
              <a:t>Το </a:t>
            </a:r>
            <a:r>
              <a:rPr lang="el-GR" sz="2000" b="1" dirty="0">
                <a:solidFill>
                  <a:schemeClr val="bg1"/>
                </a:solidFill>
                <a:latin typeface="Calibri" pitchFamily="34" charset="0"/>
                <a:ea typeface="Calibri" pitchFamily="34" charset="0"/>
                <a:cs typeface="Calibri" pitchFamily="34" charset="0"/>
              </a:rPr>
              <a:t>STEM </a:t>
            </a:r>
            <a:r>
              <a:rPr lang="el-GR" sz="2000" dirty="0">
                <a:solidFill>
                  <a:schemeClr val="bg2">
                    <a:lumMod val="20000"/>
                    <a:lumOff val="80000"/>
                  </a:schemeClr>
                </a:solidFill>
                <a:latin typeface="Calibri" pitchFamily="34" charset="0"/>
                <a:ea typeface="Calibri" pitchFamily="34" charset="0"/>
                <a:cs typeface="Calibri" pitchFamily="34" charset="0"/>
              </a:rPr>
              <a:t>παρέχει ευκαιρίες για την ανάπτυξη δεξιοτήτων ενθαρρύνοντας τα παιδιά να απαντούν σε ερωτήματα και να εμπλέκονται σε παιγνιώδεις δραστηριότητες με θέματα την επιστήμη, τα μαθηματικά, τη μηχανική και την τεχνολογία. </a:t>
            </a:r>
          </a:p>
          <a:p>
            <a:pPr eaLnBrk="0" hangingPunct="0"/>
            <a:endParaRPr lang="el-GR" sz="1000" dirty="0">
              <a:solidFill>
                <a:schemeClr val="bg2">
                  <a:lumMod val="20000"/>
                  <a:lumOff val="80000"/>
                </a:schemeClr>
              </a:solidFill>
              <a:latin typeface="Calibri" pitchFamily="34" charset="0"/>
              <a:ea typeface="Calibri" pitchFamily="34" charset="0"/>
              <a:cs typeface="Calibri" pitchFamily="34" charset="0"/>
            </a:endParaRPr>
          </a:p>
          <a:p>
            <a:pPr eaLnBrk="0" hangingPunct="0"/>
            <a:r>
              <a:rPr lang="el-GR" sz="2000" dirty="0">
                <a:solidFill>
                  <a:schemeClr val="bg2">
                    <a:lumMod val="20000"/>
                    <a:lumOff val="80000"/>
                  </a:schemeClr>
                </a:solidFill>
                <a:latin typeface="Calibri" pitchFamily="34" charset="0"/>
                <a:ea typeface="Calibri" pitchFamily="34" charset="0"/>
                <a:cs typeface="Calibri" pitchFamily="34" charset="0"/>
              </a:rPr>
              <a:t>Είναι πραγματικά εντυπωσιακή η αλλαγή της εμπλοκής και του ενδιαφέροντος που εμφανίζουν  τα παιδιά με τα επιστημονικά πεδία του STEM</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633"/>
        <p:cNvGrpSpPr/>
        <p:nvPr/>
      </p:nvGrpSpPr>
      <p:grpSpPr>
        <a:xfrm>
          <a:off x="0" y="0"/>
          <a:ext cx="0" cy="0"/>
          <a:chOff x="0" y="0"/>
          <a:chExt cx="0" cy="0"/>
        </a:xfrm>
      </p:grpSpPr>
      <p:pic>
        <p:nvPicPr>
          <p:cNvPr id="17" name="Εικόνα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8" name="Εικόνα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
        <p:nvSpPr>
          <p:cNvPr id="2" name="TextBox 1"/>
          <p:cNvSpPr txBox="1"/>
          <p:nvPr/>
        </p:nvSpPr>
        <p:spPr>
          <a:xfrm>
            <a:off x="2303748" y="1851669"/>
            <a:ext cx="4536504" cy="523220"/>
          </a:xfrm>
          <a:prstGeom prst="rect">
            <a:avLst/>
          </a:prstGeom>
          <a:noFill/>
        </p:spPr>
        <p:txBody>
          <a:bodyPr wrap="square" rtlCol="0">
            <a:spAutoFit/>
          </a:bodyPr>
          <a:lstStyle/>
          <a:p>
            <a:pPr algn="ctr"/>
            <a:r>
              <a:rPr lang="el-GR" sz="2800" dirty="0" smtClean="0">
                <a:effectLst>
                  <a:outerShdw blurRad="38100" dist="38100" dir="2700000" algn="tl">
                    <a:srgbClr val="000000">
                      <a:alpha val="43137"/>
                    </a:srgbClr>
                  </a:outerShdw>
                </a:effectLst>
                <a:latin typeface="AppetitePro-Medium" pitchFamily="2" charset="0"/>
              </a:rPr>
              <a:t>Ευχαριστούμε!</a:t>
            </a:r>
            <a:endParaRPr lang="el-GR" sz="2800" dirty="0">
              <a:effectLst>
                <a:outerShdw blurRad="38100" dist="38100" dir="2700000" algn="tl">
                  <a:srgbClr val="000000">
                    <a:alpha val="43137"/>
                  </a:srgbClr>
                </a:outerShdw>
              </a:effectLst>
              <a:latin typeface="AppetitePro-Medium"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27B0"/>
        </a:solidFill>
        <a:effectLst/>
      </p:bgPr>
    </p:bg>
    <p:spTree>
      <p:nvGrpSpPr>
        <p:cNvPr id="1" name="Shape 161"/>
        <p:cNvGrpSpPr/>
        <p:nvPr/>
      </p:nvGrpSpPr>
      <p:grpSpPr>
        <a:xfrm>
          <a:off x="0" y="0"/>
          <a:ext cx="0" cy="0"/>
          <a:chOff x="0" y="0"/>
          <a:chExt cx="0" cy="0"/>
        </a:xfrm>
      </p:grpSpPr>
      <p:sp>
        <p:nvSpPr>
          <p:cNvPr id="173" name="Google Shape;173;p2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18" name="Εικόνα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9" name="Εικόνα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
        <p:nvSpPr>
          <p:cNvPr id="22" name="3 - Ορθογώνιο"/>
          <p:cNvSpPr>
            <a:spLocks noChangeArrowheads="1"/>
          </p:cNvSpPr>
          <p:nvPr/>
        </p:nvSpPr>
        <p:spPr bwMode="auto">
          <a:xfrm>
            <a:off x="467544" y="401925"/>
            <a:ext cx="662473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000" b="1" dirty="0">
                <a:solidFill>
                  <a:srgbClr val="C00000"/>
                </a:solidFill>
                <a:latin typeface="Calibri" pitchFamily="34" charset="0"/>
                <a:cs typeface="Calibri" pitchFamily="34" charset="0"/>
              </a:rPr>
              <a:t>Το STEM  </a:t>
            </a:r>
            <a:r>
              <a:rPr lang="el-GR" sz="2000" b="1" dirty="0">
                <a:latin typeface="Calibri" pitchFamily="34" charset="0"/>
                <a:cs typeface="Calibri" pitchFamily="34" charset="0"/>
              </a:rPr>
              <a:t>αποτελεί μια προσέγγιση στην εκπαίδευση  η οποία σχεδιάζεται με τέτοιο τρόπο, ώστε  η διδασκαλία των Μαθηματικών και των Φυσικών Επιστημών,  να καθίστανται απαραίτητες για την κατανόηση των κλάδων των επιστημών που σχετίζονται με τις επιστήμες των Τεχνολογιών και των Μηχανικών</a:t>
            </a:r>
            <a:r>
              <a:rPr lang="el-GR" sz="2000" b="1" dirty="0" smtClean="0">
                <a:latin typeface="Calibri" pitchFamily="34" charset="0"/>
                <a:cs typeface="Calibri" pitchFamily="34" charset="0"/>
              </a:rPr>
              <a:t>.</a:t>
            </a:r>
          </a:p>
          <a:p>
            <a:endParaRPr lang="el-GR" sz="800" b="1" dirty="0">
              <a:latin typeface="Calibri" pitchFamily="34" charset="0"/>
              <a:cs typeface="Calibri" pitchFamily="34" charset="0"/>
            </a:endParaRPr>
          </a:p>
          <a:p>
            <a:r>
              <a:rPr lang="el-GR" sz="2000" b="1" dirty="0">
                <a:latin typeface="Calibri" pitchFamily="34" charset="0"/>
                <a:cs typeface="Calibri" pitchFamily="34" charset="0"/>
              </a:rPr>
              <a:t>Η εκπαίδευση STEM διδάσκει την ανεξάρτητη καινοτομία και επιτρέπει στους μαθητές να εξερευνήσουν καλύτερα και εις βάθος όλα τα μαθήματα, χρησιμοποιώντας τις δεξιότητες που αποκτήθηκαν μέσω αυτής. </a:t>
            </a:r>
            <a:endParaRPr lang="el-GR" sz="2000" b="1" dirty="0" smtClean="0">
              <a:latin typeface="Calibri" pitchFamily="34" charset="0"/>
              <a:cs typeface="Calibri" pitchFamily="34" charset="0"/>
            </a:endParaRPr>
          </a:p>
          <a:p>
            <a:endParaRPr lang="el-GR" sz="800" b="1" dirty="0">
              <a:latin typeface="Calibri" pitchFamily="34" charset="0"/>
              <a:cs typeface="Calibri" pitchFamily="34" charset="0"/>
            </a:endParaRPr>
          </a:p>
          <a:p>
            <a:r>
              <a:rPr lang="el-GR" sz="2000" b="1" dirty="0">
                <a:latin typeface="Calibri" pitchFamily="34" charset="0"/>
                <a:ea typeface="Calibri" pitchFamily="34" charset="0"/>
                <a:cs typeface="Calibri" pitchFamily="34" charset="0"/>
              </a:rPr>
              <a:t>Κύριος στόχος των εκπαιδευτικών δραστηριοτήτων STEM είναι η κατανόηση  </a:t>
            </a:r>
            <a:r>
              <a:rPr lang="el-GR" sz="2000" b="1" dirty="0">
                <a:solidFill>
                  <a:srgbClr val="FF0000"/>
                </a:solidFill>
                <a:latin typeface="Calibri" pitchFamily="34" charset="0"/>
                <a:ea typeface="Calibri" pitchFamily="34" charset="0"/>
                <a:cs typeface="Calibri" pitchFamily="34" charset="0"/>
              </a:rPr>
              <a:t>συγκεκριμένων </a:t>
            </a:r>
            <a:r>
              <a:rPr lang="el-GR" sz="2000" b="1" dirty="0">
                <a:latin typeface="Calibri" pitchFamily="34" charset="0"/>
                <a:ea typeface="Calibri" pitchFamily="34" charset="0"/>
                <a:cs typeface="Calibri" pitchFamily="34" charset="0"/>
              </a:rPr>
              <a:t>εννοιών   </a:t>
            </a:r>
            <a:r>
              <a:rPr lang="el-GR" sz="2000" b="1" dirty="0">
                <a:solidFill>
                  <a:srgbClr val="FF0000"/>
                </a:solidFill>
                <a:latin typeface="Calibri" pitchFamily="34" charset="0"/>
                <a:ea typeface="Calibri" pitchFamily="34" charset="0"/>
                <a:cs typeface="Calibri" pitchFamily="34" charset="0"/>
              </a:rPr>
              <a:t>οι οποίες</a:t>
            </a:r>
            <a:r>
              <a:rPr lang="el-GR" sz="2000" b="1" dirty="0">
                <a:latin typeface="Calibri" pitchFamily="34" charset="0"/>
                <a:ea typeface="Calibri" pitchFamily="34" charset="0"/>
                <a:cs typeface="Calibri" pitchFamily="34" charset="0"/>
              </a:rPr>
              <a:t> θα αναδυθούν από κάθε δραστηριότητα</a:t>
            </a:r>
            <a:r>
              <a:rPr lang="el-GR" sz="2000" dirty="0">
                <a:latin typeface="Calibri" pitchFamily="34" charset="0"/>
                <a:ea typeface="Calibri" pitchFamily="34" charset="0"/>
                <a:cs typeface="Calibri" pitchFamily="34" charset="0"/>
              </a:rPr>
              <a:t>. </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22"/>
        <p:cNvGrpSpPr/>
        <p:nvPr/>
      </p:nvGrpSpPr>
      <p:grpSpPr>
        <a:xfrm>
          <a:off x="0" y="0"/>
          <a:ext cx="0" cy="0"/>
          <a:chOff x="0" y="0"/>
          <a:chExt cx="0" cy="0"/>
        </a:xfrm>
      </p:grpSpPr>
      <p:sp>
        <p:nvSpPr>
          <p:cNvPr id="132" name="Google Shape;132;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5" name="Εικόνα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
        <p:nvSpPr>
          <p:cNvPr id="16" name="3 - Ορθογώνιο"/>
          <p:cNvSpPr>
            <a:spLocks noChangeArrowheads="1"/>
          </p:cNvSpPr>
          <p:nvPr/>
        </p:nvSpPr>
        <p:spPr bwMode="auto">
          <a:xfrm>
            <a:off x="467544" y="371148"/>
            <a:ext cx="662473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000" b="1" dirty="0">
                <a:latin typeface="Calibri" pitchFamily="34" charset="0"/>
                <a:cs typeface="Calibri" pitchFamily="34" charset="0"/>
              </a:rPr>
              <a:t>Με σκοπό την παρατήρηση των βακτηρίων με διαφορετικά μέσα εκτός του ηλεκτρονικού μικροσκοπίου, οι μαθητές θα πρέπει αρχικά να κάνουν κάποιες υποθέσεις οι οποίες σχετίζονται με το δείγμα προς εξέταση.</a:t>
            </a:r>
          </a:p>
          <a:p>
            <a:endParaRPr lang="el-GR" sz="2000" dirty="0">
              <a:latin typeface="Calibri" pitchFamily="34" charset="0"/>
              <a:cs typeface="Calibri" pitchFamily="34" charset="0"/>
            </a:endParaRPr>
          </a:p>
          <a:p>
            <a:pPr eaLnBrk="0" hangingPunct="0"/>
            <a:r>
              <a:rPr lang="el-GR" sz="2000" b="1" dirty="0">
                <a:latin typeface="Calibri" pitchFamily="34" charset="0"/>
                <a:ea typeface="Calibri" pitchFamily="34" charset="0"/>
                <a:cs typeface="Calibri" pitchFamily="34" charset="0"/>
              </a:rPr>
              <a:t>Τα βακτήρια  είναι μικροσκοπικοί οργανισμοί. </a:t>
            </a:r>
            <a:r>
              <a:rPr lang="el-GR" sz="2000" dirty="0">
                <a:latin typeface="Calibri" pitchFamily="34" charset="0"/>
                <a:ea typeface="Calibri" pitchFamily="34" charset="0"/>
                <a:cs typeface="Calibri" pitchFamily="34" charset="0"/>
              </a:rPr>
              <a:t>Πολλοί από αυτούς τους οργανισμούς που βρίσκονται στο νερό δεν εμπνέουν καμία ανησυχία ως προς την υγεία, δεδομένου ότι δεν προκαλούν καμία ασθένεια. </a:t>
            </a:r>
          </a:p>
          <a:p>
            <a:pPr eaLnBrk="0" hangingPunct="0"/>
            <a:endParaRPr lang="el-GR" sz="2000" b="1" dirty="0">
              <a:latin typeface="Calibri" pitchFamily="34" charset="0"/>
              <a:ea typeface="Calibri" pitchFamily="34" charset="0"/>
              <a:cs typeface="Calibri" pitchFamily="34" charset="0"/>
            </a:endParaRPr>
          </a:p>
          <a:p>
            <a:pPr eaLnBrk="0" hangingPunct="0"/>
            <a:r>
              <a:rPr lang="el-GR" sz="2000" b="1" dirty="0">
                <a:latin typeface="Calibri" pitchFamily="34" charset="0"/>
                <a:ea typeface="Calibri" pitchFamily="34" charset="0"/>
                <a:cs typeface="Calibri" pitchFamily="34" charset="0"/>
              </a:rPr>
              <a:t>Υπάρχουν και περιπτώσεις βακτηρίων </a:t>
            </a:r>
            <a:r>
              <a:rPr lang="el-GR" sz="2000" b="1" dirty="0" smtClean="0">
                <a:latin typeface="Calibri" pitchFamily="34" charset="0"/>
                <a:ea typeface="Calibri" pitchFamily="34" charset="0"/>
                <a:cs typeface="Calibri" pitchFamily="34" charset="0"/>
              </a:rPr>
              <a:t>που </a:t>
            </a:r>
            <a:r>
              <a:rPr lang="el-GR" sz="2000" dirty="0" smtClean="0">
                <a:latin typeface="Calibri" pitchFamily="34" charset="0"/>
                <a:ea typeface="Calibri" pitchFamily="34" charset="0"/>
                <a:cs typeface="Calibri" pitchFamily="34" charset="0"/>
              </a:rPr>
              <a:t>είναι </a:t>
            </a:r>
            <a:r>
              <a:rPr lang="el-GR" sz="2000" dirty="0">
                <a:latin typeface="Calibri" pitchFamily="34" charset="0"/>
                <a:ea typeface="Calibri" pitchFamily="34" charset="0"/>
                <a:cs typeface="Calibri" pitchFamily="34" charset="0"/>
              </a:rPr>
              <a:t>εξαιρετικά έως πολύ επικίνδυνα όπως το γνωστό  σε όλους το </a:t>
            </a:r>
            <a:r>
              <a:rPr lang="el-GR" sz="2000" dirty="0" err="1">
                <a:latin typeface="Calibri" pitchFamily="34" charset="0"/>
                <a:ea typeface="Calibri" pitchFamily="34" charset="0"/>
                <a:cs typeface="Calibri" pitchFamily="34" charset="0"/>
              </a:rPr>
              <a:t>Εσερίχια</a:t>
            </a:r>
            <a:r>
              <a:rPr lang="el-GR" sz="2000" dirty="0">
                <a:latin typeface="Calibri" pitchFamily="34" charset="0"/>
                <a:ea typeface="Calibri" pitchFamily="34" charset="0"/>
                <a:cs typeface="Calibri" pitchFamily="34" charset="0"/>
              </a:rPr>
              <a:t> </a:t>
            </a:r>
            <a:r>
              <a:rPr lang="el-GR" sz="2000" dirty="0" err="1">
                <a:latin typeface="Calibri" pitchFamily="34" charset="0"/>
                <a:ea typeface="Calibri" pitchFamily="34" charset="0"/>
                <a:cs typeface="Calibri" pitchFamily="34" charset="0"/>
              </a:rPr>
              <a:t>κόλι</a:t>
            </a:r>
            <a:r>
              <a:rPr lang="el-GR" sz="2000" dirty="0">
                <a:latin typeface="Calibri" pitchFamily="34" charset="0"/>
                <a:ea typeface="Calibri" pitchFamily="34" charset="0"/>
                <a:cs typeface="Calibri" pitchFamily="34" charset="0"/>
              </a:rPr>
              <a:t> (e-</a:t>
            </a:r>
            <a:r>
              <a:rPr lang="el-GR" sz="2000" dirty="0" err="1">
                <a:latin typeface="Calibri" pitchFamily="34" charset="0"/>
                <a:ea typeface="Calibri" pitchFamily="34" charset="0"/>
                <a:cs typeface="Calibri" pitchFamily="34" charset="0"/>
              </a:rPr>
              <a:t>col</a:t>
            </a:r>
            <a:r>
              <a:rPr lang="el-GR" sz="2000" dirty="0">
                <a:latin typeface="Calibri" pitchFamily="34" charset="0"/>
                <a:ea typeface="Calibri" pitchFamily="34" charset="0"/>
                <a:cs typeface="Calibri" pitchFamily="34" charset="0"/>
              </a:rPr>
              <a:t>i), οι </a:t>
            </a:r>
            <a:r>
              <a:rPr lang="el-GR" sz="2000" dirty="0" smtClean="0">
                <a:latin typeface="Calibri" pitchFamily="34" charset="0"/>
                <a:ea typeface="Calibri" pitchFamily="34" charset="0"/>
                <a:cs typeface="Calibri" pitchFamily="34" charset="0"/>
              </a:rPr>
              <a:t>ψευδομονάδες, </a:t>
            </a:r>
            <a:r>
              <a:rPr lang="el-GR" sz="2000" dirty="0">
                <a:latin typeface="Calibri" pitchFamily="34" charset="0"/>
                <a:ea typeface="Calibri" pitchFamily="34" charset="0"/>
                <a:cs typeface="Calibri" pitchFamily="34" charset="0"/>
              </a:rPr>
              <a:t>εντερόκοκκοι η και άλλα.</a:t>
            </a:r>
            <a:endParaRPr lang="el-GR" sz="2000" dirty="0">
              <a:latin typeface="Calibri" pitchFamily="34" charset="0"/>
              <a:cs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152"/>
        <p:cNvGrpSpPr/>
        <p:nvPr/>
      </p:nvGrpSpPr>
      <p:grpSpPr>
        <a:xfrm>
          <a:off x="0" y="0"/>
          <a:ext cx="0" cy="0"/>
          <a:chOff x="0" y="0"/>
          <a:chExt cx="0" cy="0"/>
        </a:xfrm>
      </p:grpSpPr>
      <p:sp>
        <p:nvSpPr>
          <p:cNvPr id="157" name="Google Shape;157;p2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1" name="Εικόνα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
        <p:nvSpPr>
          <p:cNvPr id="12" name="Rectangle 1"/>
          <p:cNvSpPr>
            <a:spLocks noChangeArrowheads="1"/>
          </p:cNvSpPr>
          <p:nvPr/>
        </p:nvSpPr>
        <p:spPr bwMode="auto">
          <a:xfrm>
            <a:off x="323528" y="832813"/>
            <a:ext cx="648072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l-GR" sz="2000" b="1" dirty="0">
                <a:solidFill>
                  <a:srgbClr val="C00000"/>
                </a:solidFill>
                <a:latin typeface="Calibri" pitchFamily="34" charset="0"/>
                <a:ea typeface="Calibri" pitchFamily="34" charset="0"/>
                <a:cs typeface="Calibri" pitchFamily="34" charset="0"/>
              </a:rPr>
              <a:t>Υποδειγματικό μάθημα ολοκληρωμένου STEM.</a:t>
            </a:r>
          </a:p>
          <a:p>
            <a:endParaRPr lang="el-GR" sz="2000" b="1" dirty="0">
              <a:latin typeface="Calibri" pitchFamily="34" charset="0"/>
              <a:ea typeface="Calibri" pitchFamily="34" charset="0"/>
              <a:cs typeface="Calibri" pitchFamily="34" charset="0"/>
            </a:endParaRPr>
          </a:p>
          <a:p>
            <a:pPr eaLnBrk="0" hangingPunct="0"/>
            <a:r>
              <a:rPr lang="el-GR" sz="2000" b="1" dirty="0">
                <a:latin typeface="Calibri" pitchFamily="34" charset="0"/>
                <a:ea typeface="Calibri" pitchFamily="34" charset="0"/>
                <a:cs typeface="Calibri" pitchFamily="34" charset="0"/>
              </a:rPr>
              <a:t>Η εκπαιδευτική διαδικασία που θα ακολουθήσουμε είναι μεθοδολογία </a:t>
            </a:r>
            <a:r>
              <a:rPr lang="en-US" sz="2000" b="1" dirty="0">
                <a:latin typeface="Calibri" pitchFamily="34" charset="0"/>
                <a:ea typeface="Calibri" pitchFamily="34" charset="0"/>
                <a:cs typeface="Calibri" pitchFamily="34" charset="0"/>
              </a:rPr>
              <a:t>STEM</a:t>
            </a:r>
            <a:r>
              <a:rPr lang="el-GR" sz="2000" b="1" dirty="0">
                <a:latin typeface="Calibri" pitchFamily="34" charset="0"/>
                <a:ea typeface="Calibri" pitchFamily="34" charset="0"/>
                <a:cs typeface="Calibri" pitchFamily="34" charset="0"/>
              </a:rPr>
              <a:t> γιατί συνδυάζει την Φυσική, την Πληροφορική  και την Βιολογία.</a:t>
            </a:r>
          </a:p>
          <a:p>
            <a:pPr eaLnBrk="0" hangingPunct="0"/>
            <a:endParaRPr lang="el-GR" sz="2000" b="1" dirty="0">
              <a:latin typeface="Calibri" pitchFamily="34" charset="0"/>
              <a:ea typeface="Calibri" pitchFamily="34" charset="0"/>
              <a:cs typeface="Calibri" pitchFamily="34" charset="0"/>
            </a:endParaRPr>
          </a:p>
          <a:p>
            <a:pPr eaLnBrk="0" hangingPunct="0"/>
            <a:r>
              <a:rPr lang="el-GR" sz="2000" b="1" dirty="0">
                <a:solidFill>
                  <a:srgbClr val="C00000"/>
                </a:solidFill>
                <a:latin typeface="Calibri" pitchFamily="34" charset="0"/>
                <a:ea typeface="Calibri" pitchFamily="34" charset="0"/>
                <a:cs typeface="Calibri" pitchFamily="34" charset="0"/>
              </a:rPr>
              <a:t>Ο στόχος του μαθήματος </a:t>
            </a:r>
            <a:r>
              <a:rPr lang="el-GR" sz="2000" b="1" dirty="0">
                <a:latin typeface="Calibri" pitchFamily="34" charset="0"/>
                <a:ea typeface="Calibri" pitchFamily="34" charset="0"/>
                <a:cs typeface="Calibri" pitchFamily="34" charset="0"/>
              </a:rPr>
              <a:t>είναι να παρατηρήσουμε τα βακτήρια  χωρίς την χρήση του ηλεκτρονικού  μικροσκοπίου με διαφορετικά μέσα - τρόπους.</a:t>
            </a:r>
          </a:p>
          <a:p>
            <a:pPr eaLnBrk="0" hangingPunct="0"/>
            <a:endParaRPr lang="el-GR" sz="2000" b="1" dirty="0">
              <a:latin typeface="Calibri" pitchFamily="34" charset="0"/>
              <a:ea typeface="Calibri" pitchFamily="34" charset="0"/>
              <a:cs typeface="Calibri" pitchFamily="34" charset="0"/>
            </a:endParaRPr>
          </a:p>
          <a:p>
            <a:pPr eaLnBrk="0" hangingPunct="0"/>
            <a:r>
              <a:rPr lang="el-GR" sz="2000" b="1" dirty="0">
                <a:solidFill>
                  <a:srgbClr val="C00000"/>
                </a:solidFill>
                <a:latin typeface="Calibri" pitchFamily="34" charset="0"/>
                <a:ea typeface="Calibri" pitchFamily="34" charset="0"/>
                <a:cs typeface="Calibri" pitchFamily="34" charset="0"/>
              </a:rPr>
              <a:t>Η επίλυση προβλήματος είναι η χρήση </a:t>
            </a:r>
            <a:r>
              <a:rPr lang="en-US" sz="2000" b="1" dirty="0">
                <a:solidFill>
                  <a:srgbClr val="C00000"/>
                </a:solidFill>
                <a:latin typeface="Calibri" pitchFamily="34" charset="0"/>
                <a:ea typeface="Calibri" pitchFamily="34" charset="0"/>
                <a:cs typeface="Calibri" pitchFamily="34" charset="0"/>
              </a:rPr>
              <a:t>laser </a:t>
            </a: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C27B0"/>
        </a:solidFill>
        <a:effectLst/>
      </p:bgPr>
    </p:bg>
    <p:spTree>
      <p:nvGrpSpPr>
        <p:cNvPr id="1" name="Shape 161"/>
        <p:cNvGrpSpPr/>
        <p:nvPr/>
      </p:nvGrpSpPr>
      <p:grpSpPr>
        <a:xfrm>
          <a:off x="0" y="0"/>
          <a:ext cx="0" cy="0"/>
          <a:chOff x="0" y="0"/>
          <a:chExt cx="0" cy="0"/>
        </a:xfrm>
      </p:grpSpPr>
      <p:sp>
        <p:nvSpPr>
          <p:cNvPr id="173" name="Google Shape;173;p2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8" name="Εικόνα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9" name="Εικόνα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
        <p:nvSpPr>
          <p:cNvPr id="20" name="1 - Ορθογώνιο"/>
          <p:cNvSpPr>
            <a:spLocks noChangeArrowheads="1"/>
          </p:cNvSpPr>
          <p:nvPr/>
        </p:nvSpPr>
        <p:spPr bwMode="auto">
          <a:xfrm>
            <a:off x="395536" y="794341"/>
            <a:ext cx="640871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200"/>
              </a:spcAft>
            </a:pPr>
            <a:r>
              <a:rPr lang="el-GR" sz="2000" b="1" dirty="0">
                <a:solidFill>
                  <a:srgbClr val="C00000"/>
                </a:solidFill>
                <a:latin typeface="Calibri" pitchFamily="34" charset="0"/>
              </a:rPr>
              <a:t>Οι μαθητές καλούνται να  συλλέξουν δείγματα βακτηριδίων από διάφορες εστίες μόλυνσης. </a:t>
            </a:r>
            <a:endParaRPr lang="el-GR" sz="2000" b="1" dirty="0" smtClean="0">
              <a:solidFill>
                <a:srgbClr val="C00000"/>
              </a:solidFill>
              <a:latin typeface="Calibri" pitchFamily="34" charset="0"/>
            </a:endParaRPr>
          </a:p>
          <a:p>
            <a:pPr>
              <a:spcAft>
                <a:spcPts val="200"/>
              </a:spcAft>
            </a:pPr>
            <a:r>
              <a:rPr lang="el-GR" sz="2000" b="1" dirty="0" smtClean="0">
                <a:latin typeface="Calibri" pitchFamily="34" charset="0"/>
              </a:rPr>
              <a:t>Υπάρχουν </a:t>
            </a:r>
            <a:r>
              <a:rPr lang="el-GR" sz="2000" b="1" dirty="0">
                <a:latin typeface="Calibri" pitchFamily="34" charset="0"/>
              </a:rPr>
              <a:t>αρκετά σημεία συλλογής, ωστόσο, μεγάλο ποσοστό μαθητών σκεφτήκαν το σφουγγάρι το οποίο χρησιμοποιείται για το πλύσιμο των πιάτων. </a:t>
            </a:r>
          </a:p>
          <a:p>
            <a:pPr>
              <a:spcAft>
                <a:spcPts val="200"/>
              </a:spcAft>
            </a:pPr>
            <a:r>
              <a:rPr lang="el-GR" sz="2000" b="1" dirty="0">
                <a:solidFill>
                  <a:srgbClr val="C00000"/>
                </a:solidFill>
                <a:latin typeface="Calibri" pitchFamily="34" charset="0"/>
              </a:rPr>
              <a:t>Ως δείγμα χρησιμοποιούμε   συνήθως το στράγγισμα (νερού) </a:t>
            </a:r>
            <a:r>
              <a:rPr lang="el-GR" sz="2000" b="1" dirty="0">
                <a:latin typeface="Calibri" pitchFamily="34" charset="0"/>
              </a:rPr>
              <a:t>από σφουγγάρι  που χρησιμοποιήθηκε τουλάχιστον 8 ώρες μετά το πλύσιμο των πιάτων. </a:t>
            </a:r>
            <a:endParaRPr lang="el-GR" sz="2000" b="1" dirty="0" smtClean="0">
              <a:latin typeface="Calibri" pitchFamily="34" charset="0"/>
            </a:endParaRPr>
          </a:p>
          <a:p>
            <a:pPr>
              <a:spcAft>
                <a:spcPts val="200"/>
              </a:spcAft>
            </a:pPr>
            <a:r>
              <a:rPr lang="el-GR" sz="2000" b="1" dirty="0" smtClean="0">
                <a:latin typeface="Calibri" pitchFamily="34" charset="0"/>
              </a:rPr>
              <a:t>Το </a:t>
            </a:r>
            <a:r>
              <a:rPr lang="el-GR" sz="2000" b="1" dirty="0">
                <a:latin typeface="Calibri" pitchFamily="34" charset="0"/>
              </a:rPr>
              <a:t>δείγμα συλλέγεται  με μια σύριγμα 10 </a:t>
            </a:r>
            <a:r>
              <a:rPr lang="en-US" sz="2000" b="1" dirty="0">
                <a:latin typeface="Calibri" pitchFamily="34" charset="0"/>
              </a:rPr>
              <a:t>ml</a:t>
            </a:r>
            <a:r>
              <a:rPr lang="el-GR" sz="2000" b="1" dirty="0">
                <a:latin typeface="Calibri" pitchFamily="34" charset="0"/>
              </a:rPr>
              <a:t>. Διάρκεια ζωής του δείγματος τουλάχιστον 2 ημέρες. Στην συνέχεια το δείγμα με την σύριγγα θα τοποθετηθεί στην διάταξη. </a:t>
            </a:r>
          </a:p>
        </p:txBody>
      </p:sp>
      <p:pic>
        <p:nvPicPr>
          <p:cNvPr id="21" name="Εικόνα 1" descr="https://uchs.gr/wp-content/uploads/2020/04/sfouggari_kouzi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766862"/>
            <a:ext cx="2373183" cy="1609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7745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88"/>
        <p:cNvGrpSpPr/>
        <p:nvPr/>
      </p:nvGrpSpPr>
      <p:grpSpPr>
        <a:xfrm>
          <a:off x="0" y="0"/>
          <a:ext cx="0" cy="0"/>
          <a:chOff x="0" y="0"/>
          <a:chExt cx="0" cy="0"/>
        </a:xfrm>
      </p:grpSpPr>
      <p:sp>
        <p:nvSpPr>
          <p:cNvPr id="93" name="Google Shape;9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
        <p:nvSpPr>
          <p:cNvPr id="6" name="Rectangle 1"/>
          <p:cNvSpPr>
            <a:spLocks noChangeArrowheads="1"/>
          </p:cNvSpPr>
          <p:nvPr/>
        </p:nvSpPr>
        <p:spPr bwMode="auto">
          <a:xfrm>
            <a:off x="467544" y="1140589"/>
            <a:ext cx="62646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l-GR" sz="2000" b="1" dirty="0">
                <a:solidFill>
                  <a:srgbClr val="C00000"/>
                </a:solidFill>
                <a:latin typeface="Calibri" pitchFamily="34" charset="0"/>
                <a:cs typeface="Calibri" pitchFamily="34" charset="0"/>
              </a:rPr>
              <a:t>Βακτήρια</a:t>
            </a:r>
            <a:endParaRPr lang="el-GR" sz="2000" dirty="0">
              <a:solidFill>
                <a:srgbClr val="C00000"/>
              </a:solidFill>
              <a:latin typeface="Calibri" pitchFamily="34" charset="0"/>
              <a:cs typeface="Calibri" pitchFamily="34" charset="0"/>
            </a:endParaRPr>
          </a:p>
          <a:p>
            <a:pPr eaLnBrk="0" hangingPunct="0"/>
            <a:r>
              <a:rPr lang="el-GR" sz="2000" dirty="0">
                <a:latin typeface="Calibri" pitchFamily="34" charset="0"/>
                <a:cs typeface="Calibri" pitchFamily="34" charset="0"/>
              </a:rPr>
              <a:t>Τα είδη των βακτηρίων που υπάρχουν είναι πολλά και διαφορετικά, μερικά δε είναι χρήσιμα και προστατευτικά για τον άνθρωπο, καθώς γεννιούνται και αναπτύσσονται φυσικά στον ανθρώπινο οργανισμό για να τον προστατεύσουν – ιδιαίτερα στο έντερο και στον κόλπο. Ωστόσο, η μόλυνση με κάποια εξ αυτών ενδέχεται να προκαλέσει σοβαρά νοσήματα, όπως για παράδειγμα μηνιγγίτιδα, πνευμονία, φυματίωση κ.λπ. </a:t>
            </a:r>
          </a:p>
        </p:txBody>
      </p:sp>
    </p:spTree>
    <p:extLst>
      <p:ext uri="{BB962C8B-B14F-4D97-AF65-F5344CB8AC3E}">
        <p14:creationId xmlns:p14="http://schemas.microsoft.com/office/powerpoint/2010/main" val="424333321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110"/>
        <p:cNvGrpSpPr/>
        <p:nvPr/>
      </p:nvGrpSpPr>
      <p:grpSpPr>
        <a:xfrm>
          <a:off x="0" y="0"/>
          <a:ext cx="0" cy="0"/>
          <a:chOff x="0" y="0"/>
          <a:chExt cx="0" cy="0"/>
        </a:xfrm>
      </p:grpSpPr>
      <p:pic>
        <p:nvPicPr>
          <p:cNvPr id="6" name="Picture 3" descr="a diagram showing bacteria morp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52018"/>
            <a:ext cx="3292971" cy="3039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251520" y="494258"/>
            <a:ext cx="41044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l-GR" sz="2000" dirty="0">
                <a:latin typeface="Calibri" pitchFamily="34" charset="0"/>
                <a:cs typeface="Calibri" pitchFamily="34" charset="0"/>
              </a:rPr>
              <a:t>Τα βακτήρια αποτελούνται κατά μονάδα από ένα κύτταρο και μπορεί να εμφανίζονται με διάφορα σχήματα όπως: </a:t>
            </a:r>
          </a:p>
          <a:p>
            <a:endParaRPr lang="el-GR" sz="800" dirty="0">
              <a:latin typeface="Calibri" pitchFamily="34" charset="0"/>
              <a:cs typeface="Calibri" pitchFamily="34" charset="0"/>
            </a:endParaRPr>
          </a:p>
          <a:p>
            <a:pPr marL="342900" indent="-342900" eaLnBrk="0" hangingPunct="0">
              <a:buFont typeface="Wingdings" pitchFamily="2" charset="2"/>
              <a:buChar char="q"/>
            </a:pPr>
            <a:r>
              <a:rPr lang="el-GR" sz="2000" dirty="0">
                <a:solidFill>
                  <a:srgbClr val="0000FF"/>
                </a:solidFill>
                <a:latin typeface="Calibri" pitchFamily="34" charset="0"/>
                <a:cs typeface="Calibri" pitchFamily="34" charset="0"/>
                <a:hlinkClick r:id="rId4" tooltip="Σφαίρα"/>
              </a:rPr>
              <a:t>Σφαιρικό</a:t>
            </a:r>
            <a:r>
              <a:rPr lang="el-GR" sz="2000" dirty="0">
                <a:latin typeface="Calibri" pitchFamily="34" charset="0"/>
                <a:cs typeface="Calibri" pitchFamily="34" charset="0"/>
              </a:rPr>
              <a:t> (χαρακτηρίζονται ως </a:t>
            </a:r>
            <a:r>
              <a:rPr lang="el-GR" sz="2000" dirty="0">
                <a:solidFill>
                  <a:srgbClr val="0000FF"/>
                </a:solidFill>
                <a:latin typeface="Calibri" pitchFamily="34" charset="0"/>
                <a:cs typeface="Calibri" pitchFamily="34" charset="0"/>
                <a:hlinkClick r:id="rId5" tooltip="Κόκκος (δεν έχει γραφτεί ακόμα)"/>
              </a:rPr>
              <a:t>κόκκοι</a:t>
            </a:r>
            <a:r>
              <a:rPr lang="el-GR" sz="2000" dirty="0">
                <a:latin typeface="Calibri" pitchFamily="34" charset="0"/>
                <a:cs typeface="Calibri" pitchFamily="34" charset="0"/>
              </a:rPr>
              <a:t>)</a:t>
            </a:r>
          </a:p>
          <a:p>
            <a:pPr marL="171450" indent="-171450" eaLnBrk="0" hangingPunct="0">
              <a:buFont typeface="Wingdings" pitchFamily="2" charset="2"/>
              <a:buChar char="q"/>
            </a:pPr>
            <a:endParaRPr lang="el-GR" sz="800" dirty="0">
              <a:latin typeface="Calibri" pitchFamily="34" charset="0"/>
              <a:ea typeface="Calibri" pitchFamily="34" charset="0"/>
              <a:cs typeface="Calibri" pitchFamily="34" charset="0"/>
            </a:endParaRPr>
          </a:p>
          <a:p>
            <a:pPr marL="342900" indent="-342900" eaLnBrk="0" hangingPunct="0">
              <a:buFont typeface="Wingdings" pitchFamily="2" charset="2"/>
              <a:buChar char="q"/>
            </a:pPr>
            <a:r>
              <a:rPr lang="el-GR" sz="2000" dirty="0">
                <a:latin typeface="Calibri" pitchFamily="34" charset="0"/>
                <a:cs typeface="Calibri" pitchFamily="34" charset="0"/>
              </a:rPr>
              <a:t>Ραβδοειδές (χαρακτηρίζονται ως </a:t>
            </a:r>
            <a:r>
              <a:rPr lang="el-GR" sz="2000" dirty="0" err="1">
                <a:solidFill>
                  <a:srgbClr val="0000FF"/>
                </a:solidFill>
                <a:latin typeface="Calibri" pitchFamily="34" charset="0"/>
                <a:cs typeface="Calibri" pitchFamily="34" charset="0"/>
                <a:hlinkClick r:id="rId6" tooltip="Βάκιλλος (μορφολογία)"/>
              </a:rPr>
              <a:t>βάκιλλοι</a:t>
            </a:r>
            <a:r>
              <a:rPr lang="el-GR" sz="2000" dirty="0">
                <a:latin typeface="Calibri" pitchFamily="34" charset="0"/>
                <a:cs typeface="Calibri" pitchFamily="34" charset="0"/>
              </a:rPr>
              <a:t>)</a:t>
            </a:r>
          </a:p>
          <a:p>
            <a:pPr marL="342900" indent="-342900" eaLnBrk="0" hangingPunct="0">
              <a:buFont typeface="Wingdings" pitchFamily="2" charset="2"/>
              <a:buChar char="q"/>
            </a:pPr>
            <a:r>
              <a:rPr lang="el-GR" sz="2000" dirty="0" smtClean="0">
                <a:solidFill>
                  <a:srgbClr val="0000FF"/>
                </a:solidFill>
                <a:latin typeface="Calibri" pitchFamily="34" charset="0"/>
                <a:cs typeface="Calibri" pitchFamily="34" charset="0"/>
                <a:hlinkClick r:id="rId7" tooltip="Σπείρα (δεν έχει γραφτεί ακόμα)"/>
              </a:rPr>
              <a:t>Σπειροειδές</a:t>
            </a:r>
            <a:r>
              <a:rPr lang="el-GR" sz="2000" dirty="0" smtClean="0">
                <a:latin typeface="Calibri" pitchFamily="34" charset="0"/>
                <a:cs typeface="Calibri" pitchFamily="34" charset="0"/>
              </a:rPr>
              <a:t> </a:t>
            </a:r>
            <a:r>
              <a:rPr lang="el-GR" sz="2000" dirty="0">
                <a:latin typeface="Calibri" pitchFamily="34" charset="0"/>
                <a:cs typeface="Calibri" pitchFamily="34" charset="0"/>
              </a:rPr>
              <a:t>(χαρακτηρίζονται ως </a:t>
            </a:r>
            <a:r>
              <a:rPr lang="el-GR" sz="2000" dirty="0" err="1">
                <a:solidFill>
                  <a:srgbClr val="0000FF"/>
                </a:solidFill>
                <a:latin typeface="Calibri" pitchFamily="34" charset="0"/>
                <a:cs typeface="Calibri" pitchFamily="34" charset="0"/>
                <a:hlinkClick r:id="rId8" tooltip="Σπειρύλλιο (δεν έχει γραφτεί ακόμα)"/>
              </a:rPr>
              <a:t>σπειρύλλια</a:t>
            </a:r>
            <a:r>
              <a:rPr lang="el-GR" sz="2000" dirty="0">
                <a:latin typeface="Calibri" pitchFamily="34" charset="0"/>
                <a:cs typeface="Calibri" pitchFamily="34" charset="0"/>
              </a:rPr>
              <a:t>)</a:t>
            </a:r>
          </a:p>
          <a:p>
            <a:pPr eaLnBrk="0" hangingPunct="0"/>
            <a:endParaRPr lang="el-GR" sz="800" dirty="0">
              <a:latin typeface="Calibri" pitchFamily="34" charset="0"/>
              <a:cs typeface="Calibri" pitchFamily="34" charset="0"/>
            </a:endParaRPr>
          </a:p>
          <a:p>
            <a:pPr eaLnBrk="0" hangingPunct="0"/>
            <a:r>
              <a:rPr lang="el-GR" sz="2000" dirty="0">
                <a:latin typeface="Calibri" pitchFamily="34" charset="0"/>
                <a:cs typeface="Calibri" pitchFamily="34" charset="0"/>
              </a:rPr>
              <a:t>Καμπυλόγραμμες ράβδοι (χαρακτηρίζονται ως </a:t>
            </a:r>
            <a:r>
              <a:rPr lang="el-GR" sz="2000" dirty="0" smtClean="0">
                <a:solidFill>
                  <a:srgbClr val="0000FF"/>
                </a:solidFill>
                <a:latin typeface="Calibri" pitchFamily="34" charset="0"/>
                <a:cs typeface="Calibri" pitchFamily="34" charset="0"/>
                <a:hlinkClick r:id="rId9" tooltip="Δονάκιο"/>
              </a:rPr>
              <a:t>δονάκια</a:t>
            </a:r>
            <a:r>
              <a:rPr lang="el-GR" sz="2000" dirty="0" smtClean="0">
                <a:latin typeface="Calibri" pitchFamily="34" charset="0"/>
                <a:cs typeface="Calibri" pitchFamily="34" charset="0"/>
              </a:rPr>
              <a:t>)</a:t>
            </a:r>
            <a:endParaRPr lang="el-GR" sz="2000" dirty="0">
              <a:latin typeface="Calibri" pitchFamily="34" charset="0"/>
              <a:cs typeface="Calibri" pitchFamily="34" charset="0"/>
            </a:endParaRPr>
          </a:p>
        </p:txBody>
      </p:sp>
      <p:sp>
        <p:nvSpPr>
          <p:cNvPr id="8" name="Google Shape;93;p15"/>
          <p:cNvSpPr txBox="1">
            <a:spLocks/>
          </p:cNvSpPr>
          <p:nvPr/>
        </p:nvSpPr>
        <p:spPr>
          <a:xfrm>
            <a:off x="8543227" y="4749851"/>
            <a:ext cx="548700" cy="39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8</a:t>
            </a:fld>
            <a:endParaRPr lang="en" dirty="0"/>
          </a:p>
        </p:txBody>
      </p:sp>
      <p:pic>
        <p:nvPicPr>
          <p:cNvPr id="9" name="Εικόνα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0" name="Εικόνα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97"/>
        <p:cNvGrpSpPr/>
        <p:nvPr/>
      </p:nvGrpSpPr>
      <p:grpSpPr>
        <a:xfrm>
          <a:off x="0" y="0"/>
          <a:ext cx="0" cy="0"/>
          <a:chOff x="0" y="0"/>
          <a:chExt cx="0" cy="0"/>
        </a:xfrm>
      </p:grpSpPr>
      <p:sp>
        <p:nvSpPr>
          <p:cNvPr id="106" name="Google Shape;106;p1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2" name="Rectangle 1"/>
          <p:cNvSpPr>
            <a:spLocks noChangeArrowheads="1"/>
          </p:cNvSpPr>
          <p:nvPr/>
        </p:nvSpPr>
        <p:spPr bwMode="auto">
          <a:xfrm>
            <a:off x="1691680" y="593346"/>
            <a:ext cx="449205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l-GR" sz="2000" b="1" dirty="0">
                <a:solidFill>
                  <a:srgbClr val="FF0000"/>
                </a:solidFill>
                <a:effectLst>
                  <a:outerShdw blurRad="38100" dist="38100" dir="2700000" algn="tl">
                    <a:srgbClr val="000000">
                      <a:alpha val="43137"/>
                    </a:srgbClr>
                  </a:outerShdw>
                </a:effectLst>
                <a:latin typeface="Calibri" pitchFamily="34" charset="0"/>
                <a:cs typeface="Calibri" pitchFamily="34" charset="0"/>
              </a:rPr>
              <a:t>Μέγεθος βακτηρίων</a:t>
            </a:r>
          </a:p>
          <a:p>
            <a:r>
              <a:rPr lang="el-GR" sz="2000" dirty="0">
                <a:latin typeface="Calibri" pitchFamily="34" charset="0"/>
                <a:cs typeface="Calibri" pitchFamily="34" charset="0"/>
              </a:rPr>
              <a:t/>
            </a:r>
            <a:br>
              <a:rPr lang="el-GR" sz="2000" dirty="0">
                <a:latin typeface="Calibri" pitchFamily="34" charset="0"/>
                <a:cs typeface="Calibri" pitchFamily="34" charset="0"/>
              </a:rPr>
            </a:br>
            <a:r>
              <a:rPr lang="el-GR" sz="2000" dirty="0">
                <a:latin typeface="Calibri" pitchFamily="34" charset="0"/>
                <a:cs typeface="Calibri" pitchFamily="34" charset="0"/>
                <a:sym typeface="Symbol" pitchFamily="18" charset="2"/>
              </a:rPr>
              <a:t></a:t>
            </a:r>
            <a:r>
              <a:rPr lang="el-GR" sz="2000" dirty="0">
                <a:latin typeface="Calibri" pitchFamily="34" charset="0"/>
                <a:cs typeface="Calibri" pitchFamily="34" charset="0"/>
              </a:rPr>
              <a:t>0.2 – 1.5 </a:t>
            </a:r>
            <a:r>
              <a:rPr lang="el-GR" sz="2000" dirty="0" err="1">
                <a:latin typeface="Calibri" pitchFamily="34" charset="0"/>
                <a:cs typeface="Calibri" pitchFamily="34" charset="0"/>
              </a:rPr>
              <a:t>μm</a:t>
            </a:r>
            <a:r>
              <a:rPr lang="el-GR" sz="2000" dirty="0">
                <a:latin typeface="Calibri" pitchFamily="34" charset="0"/>
                <a:cs typeface="Calibri" pitchFamily="34" charset="0"/>
              </a:rPr>
              <a:t> ως προς τη διάμετρο</a:t>
            </a:r>
          </a:p>
          <a:p>
            <a:r>
              <a:rPr lang="el-GR" sz="2000" dirty="0">
                <a:latin typeface="Calibri" pitchFamily="34" charset="0"/>
                <a:cs typeface="Calibri" pitchFamily="34" charset="0"/>
                <a:sym typeface="Symbol" pitchFamily="18" charset="2"/>
              </a:rPr>
              <a:t/>
            </a:r>
            <a:br>
              <a:rPr lang="el-GR" sz="2000" dirty="0">
                <a:latin typeface="Calibri" pitchFamily="34" charset="0"/>
                <a:cs typeface="Calibri" pitchFamily="34" charset="0"/>
                <a:sym typeface="Symbol" pitchFamily="18" charset="2"/>
              </a:rPr>
            </a:br>
            <a:r>
              <a:rPr lang="el-GR" sz="2000" dirty="0">
                <a:latin typeface="Calibri" pitchFamily="34" charset="0"/>
                <a:cs typeface="Calibri" pitchFamily="34" charset="0"/>
                <a:sym typeface="Symbol" pitchFamily="18" charset="2"/>
              </a:rPr>
              <a:t></a:t>
            </a:r>
            <a:r>
              <a:rPr lang="el-GR" sz="2000" dirty="0">
                <a:latin typeface="Calibri" pitchFamily="34" charset="0"/>
                <a:cs typeface="Calibri" pitchFamily="34" charset="0"/>
              </a:rPr>
              <a:t>3 – 5 </a:t>
            </a:r>
            <a:r>
              <a:rPr lang="el-GR" sz="2000" dirty="0" err="1">
                <a:latin typeface="Calibri" pitchFamily="34" charset="0"/>
                <a:cs typeface="Calibri" pitchFamily="34" charset="0"/>
              </a:rPr>
              <a:t>μm</a:t>
            </a:r>
            <a:r>
              <a:rPr lang="el-GR" sz="2000" dirty="0">
                <a:latin typeface="Calibri" pitchFamily="34" charset="0"/>
                <a:cs typeface="Calibri" pitchFamily="34" charset="0"/>
              </a:rPr>
              <a:t> ως προς το μήκος</a:t>
            </a:r>
            <a:endParaRPr lang="el-GR" sz="2000" dirty="0">
              <a:latin typeface="Calibri" pitchFamily="34" charset="0"/>
              <a:cs typeface="Calibri" pitchFamily="34" charset="0"/>
              <a:sym typeface="Symbol" pitchFamily="18" charset="2"/>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27734"/>
            <a:ext cx="4844207" cy="23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743787"/>
            <a:ext cx="2559829" cy="366427"/>
          </a:xfrm>
          <a:prstGeom prst="rect">
            <a:avLst/>
          </a:prstGeom>
        </p:spPr>
      </p:pic>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86676"/>
            <a:ext cx="754194" cy="829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Cadwal template">
  <a:themeElements>
    <a:clrScheme name="Custom 347">
      <a:dk1>
        <a:srgbClr val="999999"/>
      </a:dk1>
      <a:lt1>
        <a:srgbClr val="FFFFFF"/>
      </a:lt1>
      <a:dk2>
        <a:srgbClr val="B7B7B7"/>
      </a:dk2>
      <a:lt2>
        <a:srgbClr val="ECECEC"/>
      </a:lt2>
      <a:accent1>
        <a:srgbClr val="8BC34A"/>
      </a:accent1>
      <a:accent2>
        <a:srgbClr val="CDDC39"/>
      </a:accent2>
      <a:accent3>
        <a:srgbClr val="FFEB3B"/>
      </a:accent3>
      <a:accent4>
        <a:srgbClr val="FFC107"/>
      </a:accent4>
      <a:accent5>
        <a:srgbClr val="FF9800"/>
      </a:accent5>
      <a:accent6>
        <a:srgbClr val="F44336"/>
      </a:accent6>
      <a:hlink>
        <a:srgbClr val="00BCD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882</Words>
  <Application>Microsoft Office PowerPoint</Application>
  <PresentationFormat>Προβολή στην οθόνη (16:9)</PresentationFormat>
  <Paragraphs>88</Paragraphs>
  <Slides>22</Slides>
  <Notes>22</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22</vt:i4>
      </vt:variant>
    </vt:vector>
  </HeadingPairs>
  <TitlesOfParts>
    <vt:vector size="33" baseType="lpstr">
      <vt:lpstr>Arial</vt:lpstr>
      <vt:lpstr>Calibri</vt:lpstr>
      <vt:lpstr>Karla</vt:lpstr>
      <vt:lpstr>Montserrat</vt:lpstr>
      <vt:lpstr>Times New Roman</vt:lpstr>
      <vt:lpstr>Wingdings</vt:lpstr>
      <vt:lpstr>PF Agora Slab Pro Medium</vt:lpstr>
      <vt:lpstr>AppetitePro-Medium</vt:lpstr>
      <vt:lpstr>Symbol</vt:lpstr>
      <vt:lpstr>Cadwal template</vt:lpstr>
      <vt:lpstr>Πακέτο</vt:lpstr>
      <vt:lpstr>ΥΠΟΔΕΙΓΜΑΤΙΚΟ ΜΑΘΗΜΑ ΟΛΟΚΛΗΡΩΜΕΝΟΥ ΣΤΕΜ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ΥΠΟΔΕΙΓΜΑΤΙΚΟ ΜΑΘΗΜΑ ΟΛΟΚΛΗΡΩΜΕΝΟΥ ΣΤΕΜ</dc:title>
  <dc:creator>user</dc:creator>
  <cp:lastModifiedBy>user</cp:lastModifiedBy>
  <cp:revision>8</cp:revision>
  <dcterms:modified xsi:type="dcterms:W3CDTF">2022-05-19T02:19:42Z</dcterms:modified>
</cp:coreProperties>
</file>