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311" r:id="rId8"/>
    <p:sldId id="263" r:id="rId9"/>
    <p:sldId id="267" r:id="rId10"/>
    <p:sldId id="264" r:id="rId11"/>
    <p:sldId id="265" r:id="rId12"/>
    <p:sldId id="269" r:id="rId13"/>
    <p:sldId id="268" r:id="rId14"/>
    <p:sldId id="270" r:id="rId15"/>
    <p:sldId id="271" r:id="rId16"/>
    <p:sldId id="272" r:id="rId17"/>
    <p:sldId id="31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6" r:id="rId4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72F9-2D6F-4E18-811C-F25C1CBE578A}" type="datetimeFigureOut">
              <a:rPr lang="el-GR" smtClean="0"/>
              <a:pPr/>
              <a:t>18/6/2023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D2EF-85ED-4BFC-931A-F967684A6A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A “Smart” Home Can Save You Money &amp; Give You Peace Of Mind - eNSm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87474"/>
            <a:ext cx="7772400" cy="1102519"/>
          </a:xfrm>
        </p:spPr>
        <p:txBody>
          <a:bodyPr/>
          <a:lstStyle/>
          <a:p>
            <a:r>
              <a:rPr lang="el-GR" b="1" dirty="0" smtClean="0"/>
              <a:t>Το «Έξυπνο σπίτι»</a:t>
            </a:r>
            <a:endParaRPr lang="el-GR" b="1" dirty="0"/>
          </a:p>
        </p:txBody>
      </p:sp>
      <p:pic>
        <p:nvPicPr>
          <p:cNvPr id="2050" name="Picture 2" descr="C:\Users\atafl\Downloads\imageedit_1_72298277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"/>
            <a:ext cx="1835696" cy="1376772"/>
          </a:xfrm>
          <a:prstGeom prst="rect">
            <a:avLst/>
          </a:prstGeom>
          <a:noFill/>
        </p:spPr>
      </p:pic>
      <p:pic>
        <p:nvPicPr>
          <p:cNvPr id="2052" name="Picture 4" descr="C:\Users\atafl\Downloads\imageedit_3_45148594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411760" cy="692633"/>
          </a:xfrm>
          <a:prstGeom prst="rect">
            <a:avLst/>
          </a:prstGeom>
          <a:noFill/>
        </p:spPr>
      </p:pic>
      <p:pic>
        <p:nvPicPr>
          <p:cNvPr id="6" name="5 - Εικόνα" descr="logoLarge.f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Τι μπορεί να προσφέρει ένα "έξυπνο" σπίτι;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071552"/>
            <a:ext cx="5904656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b="1" dirty="0" smtClean="0"/>
              <a:t>Άνεση. </a:t>
            </a:r>
          </a:p>
          <a:p>
            <a:r>
              <a:rPr lang="el-GR" sz="2400" b="1" dirty="0" smtClean="0"/>
              <a:t>Με </a:t>
            </a:r>
            <a:r>
              <a:rPr lang="el-GR" sz="2400" b="1" dirty="0"/>
              <a:t>τις </a:t>
            </a:r>
            <a:r>
              <a:rPr lang="el-GR" sz="2400" b="1" dirty="0" err="1"/>
              <a:t>Smart</a:t>
            </a:r>
            <a:r>
              <a:rPr lang="el-GR" sz="2400" b="1" dirty="0"/>
              <a:t> </a:t>
            </a:r>
            <a:r>
              <a:rPr lang="el-GR" sz="2400" b="1" dirty="0" err="1"/>
              <a:t>Home</a:t>
            </a:r>
            <a:r>
              <a:rPr lang="el-GR" sz="2400" b="1" dirty="0"/>
              <a:t> λύσεις </a:t>
            </a:r>
            <a:r>
              <a:rPr lang="el-GR" sz="2400" b="1" dirty="0" smtClean="0"/>
              <a:t>μπορούμε </a:t>
            </a:r>
            <a:r>
              <a:rPr lang="el-GR" sz="2400" b="1" dirty="0"/>
              <a:t>από ένα τηλεχειριστήριο, το κινητό </a:t>
            </a:r>
            <a:r>
              <a:rPr lang="el-GR" sz="2400" b="1" dirty="0" smtClean="0"/>
              <a:t>μας </a:t>
            </a:r>
            <a:r>
              <a:rPr lang="el-GR" sz="2400" b="1" dirty="0"/>
              <a:t>ή το </a:t>
            </a:r>
            <a:r>
              <a:rPr lang="el-GR" sz="2400" b="1" dirty="0" err="1"/>
              <a:t>tablet</a:t>
            </a:r>
            <a:r>
              <a:rPr lang="el-GR" sz="2400" b="1" dirty="0"/>
              <a:t> </a:t>
            </a:r>
            <a:r>
              <a:rPr lang="el-GR" sz="2400" b="1" dirty="0" smtClean="0"/>
              <a:t>μας </a:t>
            </a:r>
            <a:r>
              <a:rPr lang="el-GR" sz="2400" b="1" dirty="0"/>
              <a:t>να </a:t>
            </a:r>
            <a:r>
              <a:rPr lang="el-GR" sz="2400" b="1" dirty="0" smtClean="0"/>
              <a:t>δημιουργήσουμε </a:t>
            </a:r>
            <a:r>
              <a:rPr lang="el-GR" sz="2400" b="1" dirty="0"/>
              <a:t>την ατμόσφαιρα που </a:t>
            </a:r>
            <a:r>
              <a:rPr lang="el-GR" sz="2400" b="1" dirty="0" smtClean="0"/>
              <a:t>επιθυμούμε </a:t>
            </a:r>
            <a:r>
              <a:rPr lang="el-GR" sz="2400" b="1" dirty="0"/>
              <a:t>ρυθμίζοντας την ένταση του φωτισμού, τη θερμοκρασία του χώρου και ελέγχοντας τα ρολά </a:t>
            </a:r>
            <a:r>
              <a:rPr lang="el-GR" sz="2400" b="1" dirty="0" smtClean="0"/>
              <a:t>μας </a:t>
            </a:r>
            <a:r>
              <a:rPr lang="el-GR" sz="2400" b="1" dirty="0"/>
              <a:t>ανά πάσα στιγμή τοπικά ή απομακρυσμένα.</a:t>
            </a:r>
          </a:p>
        </p:txBody>
      </p:sp>
      <p:pic>
        <p:nvPicPr>
          <p:cNvPr id="4" name="Picture 26" descr="Smart Home control systems, building automation - Gren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62" y="1500180"/>
            <a:ext cx="3643338" cy="2732504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Τι μπορεί να προσφέρει ένα "έξυπνο" σπίτι;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83618"/>
            <a:ext cx="8750206" cy="2902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Διασκέδαση - Ψυχαγωγία</a:t>
            </a:r>
            <a:endParaRPr lang="en-US" sz="2400" b="1" dirty="0" smtClean="0"/>
          </a:p>
          <a:p>
            <a:r>
              <a:rPr lang="el-GR" sz="2400" b="1" dirty="0" smtClean="0"/>
              <a:t>Ένα σύστημα έξυπνης οικιακής διασκέδασης - ψυχαγωγίας είναι ένα σύστημα που χρησιμοποιεί έξυπνη τεχνολογία για να παρέχει στους χρήστες μια εξατομικευμένη και προσαρμοσμένη εμπειρία. </a:t>
            </a:r>
          </a:p>
          <a:p>
            <a:r>
              <a:rPr lang="el-GR" sz="2400" b="1" dirty="0" smtClean="0"/>
              <a:t>Συνήθως περιλαμβάνει μια κεντρική μονάδα ελέγχου, ηχεία, μια συσκευή προβολής και συσκευές εισόδου, όπως ένα τηλεχειριστήριο ή μια εφαρμογή για κινητά.</a:t>
            </a:r>
            <a:endParaRPr lang="el-GR" sz="2400" b="1" dirty="0"/>
          </a:p>
        </p:txBody>
      </p:sp>
      <p:pic>
        <p:nvPicPr>
          <p:cNvPr id="4" name="3 - Εικόνα" descr="logoLarge.f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41480"/>
            <a:ext cx="8712968" cy="75608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Από τι αποτελείται ένα "έξυπνο" σπίτι;</a:t>
            </a:r>
            <a:endParaRPr lang="el-GR" dirty="0"/>
          </a:p>
        </p:txBody>
      </p:sp>
      <p:pic>
        <p:nvPicPr>
          <p:cNvPr id="43010" name="Picture 2" descr="Technical side of the Grenton Smart Home system"/>
          <p:cNvPicPr>
            <a:picLocks noChangeAspect="1" noChangeArrowheads="1"/>
          </p:cNvPicPr>
          <p:nvPr/>
        </p:nvPicPr>
        <p:blipFill>
          <a:blip r:embed="rId2" cstate="print"/>
          <a:srcRect l="8701" r="8036"/>
          <a:stretch>
            <a:fillRect/>
          </a:stretch>
        </p:blipFill>
        <p:spPr bwMode="auto">
          <a:xfrm>
            <a:off x="4353520" y="1221600"/>
            <a:ext cx="4790481" cy="3240360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51570"/>
            <a:ext cx="4248472" cy="4050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Στο πιο βασικό επίπεδο, τα συστήματα οικιακού αυτοματισμού αποτελούνται από τρία στοιχεία: </a:t>
            </a:r>
            <a:endParaRPr lang="en-US" sz="2400" b="1" dirty="0" smtClean="0"/>
          </a:p>
          <a:p>
            <a:r>
              <a:rPr lang="el-GR" sz="2400" b="1" dirty="0" smtClean="0"/>
              <a:t>έναν έξυπνο κόμβο</a:t>
            </a:r>
            <a:r>
              <a:rPr lang="en-US" sz="2400" b="1" dirty="0" smtClean="0"/>
              <a:t> (smart hub)</a:t>
            </a:r>
            <a:r>
              <a:rPr lang="el-GR" sz="2400" b="1" dirty="0" smtClean="0"/>
              <a:t>, </a:t>
            </a:r>
            <a:endParaRPr lang="en-US" sz="2400" b="1" dirty="0" smtClean="0"/>
          </a:p>
          <a:p>
            <a:r>
              <a:rPr lang="el-GR" sz="2400" b="1" dirty="0" smtClean="0"/>
              <a:t>μια εφαρμογή smartphone και </a:t>
            </a:r>
            <a:r>
              <a:rPr lang="el-GR" sz="2400" b="1" dirty="0" smtClean="0"/>
              <a:t>μια </a:t>
            </a:r>
            <a:r>
              <a:rPr lang="el-GR" sz="2400" b="1" dirty="0" smtClean="0"/>
              <a:t>έξυπνη συσκευή. </a:t>
            </a:r>
            <a:endParaRPr lang="el-GR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41480"/>
            <a:ext cx="8712968" cy="810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Από τι αποτελείται ένα "έξυπνο" σπίτι;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97564"/>
            <a:ext cx="4320480" cy="415846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Ο έξυπνος κόμβος </a:t>
            </a:r>
            <a:r>
              <a:rPr lang="en-US" sz="2400" b="1" dirty="0" smtClean="0"/>
              <a:t>(smart hub)</a:t>
            </a:r>
            <a:r>
              <a:rPr lang="el-GR" sz="2400" b="1" dirty="0" smtClean="0"/>
              <a:t> είναι το κέντρο εντολών του οικοσυστήματος του έξυπνου σπιτιού. Είναι το κομμάτι που συνδέει τις μεμονωμένες συσκευές και τις βοηθά να μιλάνε μεταξύ τους.</a:t>
            </a:r>
            <a:endParaRPr lang="el-GR" sz="2400" b="1" dirty="0"/>
          </a:p>
        </p:txBody>
      </p:sp>
      <p:pic>
        <p:nvPicPr>
          <p:cNvPr id="5122" name="Picture 2" descr="Προϊόντα έξυπνου σπιτιού - Homet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758" y="634380"/>
            <a:ext cx="5369242" cy="4026932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87474"/>
            <a:ext cx="8496944" cy="75608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Από τι αποτελείται ένα "έξυπνο"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843558"/>
            <a:ext cx="5107438" cy="338912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Μια εφαρμογή είναι αυτή που μας δίνει τη δυνατότητα να ελέγχουμε ή να παρακολουθούμε τις έξυπνες συσκευές μας από απόσταση. </a:t>
            </a:r>
          </a:p>
          <a:p>
            <a:r>
              <a:rPr lang="el-GR" sz="2400" b="1" dirty="0" smtClean="0"/>
              <a:t>Απλώς κατεβάζουμε τη συνοδευτική εφαρμογή του συστήματος και την αντιστοιχίζουμε με τον κόμβο μας. </a:t>
            </a:r>
          </a:p>
        </p:txBody>
      </p:sp>
      <p:pic>
        <p:nvPicPr>
          <p:cNvPr id="40962" name="Picture 2" descr="Technical side of the Grenton Smart Hom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35546"/>
            <a:ext cx="3143240" cy="1797204"/>
          </a:xfrm>
          <a:prstGeom prst="rect">
            <a:avLst/>
          </a:prstGeom>
          <a:noFill/>
        </p:spPr>
      </p:pic>
      <p:pic>
        <p:nvPicPr>
          <p:cNvPr id="40964" name="Picture 4" descr="I/O Module 8/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720" y="2625329"/>
            <a:ext cx="3967281" cy="1612700"/>
          </a:xfrm>
          <a:prstGeom prst="rect">
            <a:avLst/>
          </a:prstGeom>
          <a:noFill/>
        </p:spPr>
      </p:pic>
      <p:pic>
        <p:nvPicPr>
          <p:cNvPr id="6" name="5 - Εικόνα" descr="logoLarge.f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87474"/>
            <a:ext cx="8496944" cy="810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Από τι αποτελείται ένα "έξυπνο"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3321849"/>
            <a:ext cx="8750206" cy="107157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Μια εφαρμογή για κινητά μάς δίνει επίσης τη δυνατότητα να προσαρμόζουμε τις ρυθμίσεις και τα χρονοδιαγράμματα της συσκευής.</a:t>
            </a:r>
          </a:p>
        </p:txBody>
      </p:sp>
      <p:pic>
        <p:nvPicPr>
          <p:cNvPr id="4" name="Picture 4" descr="Controlling the Smart Home - Gren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35767"/>
            <a:ext cx="5958994" cy="3120039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87474"/>
            <a:ext cx="8496944" cy="810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Από τι αποτελείται ένα "έξυπνο"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97565"/>
            <a:ext cx="8712968" cy="178219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Οι έξυπνες συσκευές είναι οι πραγματικές δυνάμεις ενός συστήματος έξυπνου σπιτιού. </a:t>
            </a:r>
          </a:p>
          <a:p>
            <a:r>
              <a:rPr lang="el-GR" sz="2400" b="1" dirty="0" smtClean="0"/>
              <a:t>Διακόπτες, πρίζες, επιφάνειες ελέγχου, κάμερες, αισθητήρες, είναι τα μέρη που υλοποιούν πραγματικά τις εντολές.</a:t>
            </a:r>
            <a:endParaRPr lang="el-GR" sz="2400" b="1" dirty="0"/>
          </a:p>
        </p:txBody>
      </p:sp>
      <p:pic>
        <p:nvPicPr>
          <p:cNvPr id="38914" name="Picture 2" descr="Homesmart.sg Smart Homes - Smart Home Singapore Specia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7774"/>
            <a:ext cx="9144000" cy="2355726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3 - Θέση περιεχομένου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789552"/>
            <a:ext cx="2376264" cy="101049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70207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Η υλοποίηση του έργου</a:t>
            </a:r>
            <a:endParaRPr lang="el-GR" sz="3600" b="1" dirty="0"/>
          </a:p>
        </p:txBody>
      </p:sp>
      <p:pic>
        <p:nvPicPr>
          <p:cNvPr id="7" name="3 - Θέση περιεχομένου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733768"/>
            <a:ext cx="1656184" cy="2170934"/>
          </a:xfrm>
          <a:prstGeom prst="rect">
            <a:avLst/>
          </a:prstGeom>
        </p:spPr>
      </p:pic>
      <p:pic>
        <p:nvPicPr>
          <p:cNvPr id="8" name="5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3921900"/>
            <a:ext cx="2511600" cy="1059582"/>
          </a:xfrm>
        </p:spPr>
      </p:pic>
      <p:pic>
        <p:nvPicPr>
          <p:cNvPr id="9" name="3 - Θέση περιεχομένου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1" y="1653648"/>
            <a:ext cx="2304255" cy="972108"/>
          </a:xfrm>
          <a:prstGeom prst="rect">
            <a:avLst/>
          </a:prstGeom>
        </p:spPr>
      </p:pic>
      <p:pic>
        <p:nvPicPr>
          <p:cNvPr id="10" name="3 - Θέση περιεχομένου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975907"/>
            <a:ext cx="2520280" cy="1071734"/>
          </a:xfrm>
          <a:prstGeom prst="rect">
            <a:avLst/>
          </a:prstGeom>
        </p:spPr>
      </p:pic>
      <p:pic>
        <p:nvPicPr>
          <p:cNvPr id="11" name="3 - Θέση περιεχομένου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3057804"/>
            <a:ext cx="1865784" cy="793414"/>
          </a:xfrm>
          <a:prstGeom prst="rect">
            <a:avLst/>
          </a:prstGeom>
        </p:spPr>
      </p:pic>
      <p:pic>
        <p:nvPicPr>
          <p:cNvPr id="12" name="3 - Θέση περιεχομένου" descr="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3" y="735546"/>
            <a:ext cx="1920213" cy="1080120"/>
          </a:xfrm>
          <a:prstGeom prst="rect">
            <a:avLst/>
          </a:prstGeom>
        </p:spPr>
      </p:pic>
      <p:pic>
        <p:nvPicPr>
          <p:cNvPr id="14" name="3 - Θέση περιεχομένου" descr="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7" y="681540"/>
            <a:ext cx="2159001" cy="918102"/>
          </a:xfrm>
          <a:prstGeom prst="rect">
            <a:avLst/>
          </a:prstGeom>
        </p:spPr>
      </p:pic>
      <p:pic>
        <p:nvPicPr>
          <p:cNvPr id="15" name="3 - Θέση περιεχομένου" descr="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1" y="1653648"/>
            <a:ext cx="1331640" cy="1775520"/>
          </a:xfrm>
          <a:prstGeom prst="rect">
            <a:avLst/>
          </a:prstGeom>
        </p:spPr>
      </p:pic>
      <p:pic>
        <p:nvPicPr>
          <p:cNvPr id="16" name="3 - Θέση περιεχομένου" descr="2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92950" y="1923678"/>
            <a:ext cx="2704563" cy="1134126"/>
          </a:xfrm>
          <a:prstGeom prst="rect">
            <a:avLst/>
          </a:prstGeom>
        </p:spPr>
      </p:pic>
      <p:pic>
        <p:nvPicPr>
          <p:cNvPr id="17" name="3 - Θέση περιεχομένου" descr="2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81540"/>
            <a:ext cx="1619672" cy="2162761"/>
          </a:xfrm>
          <a:prstGeom prst="rect">
            <a:avLst/>
          </a:prstGeom>
        </p:spPr>
      </p:pic>
      <p:pic>
        <p:nvPicPr>
          <p:cNvPr id="18" name="5 - Θέση περιεχομένου" descr="2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5656" y="843558"/>
            <a:ext cx="1282642" cy="1710190"/>
          </a:xfrm>
          <a:prstGeom prst="rect">
            <a:avLst/>
          </a:prstGeom>
        </p:spPr>
      </p:pic>
      <p:pic>
        <p:nvPicPr>
          <p:cNvPr id="13" name="5 - Θέση περιεχομένου" descr="3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504" y="2679762"/>
            <a:ext cx="2560284" cy="1080120"/>
          </a:xfrm>
          <a:prstGeom prst="rect">
            <a:avLst/>
          </a:prstGeom>
        </p:spPr>
      </p:pic>
      <p:pic>
        <p:nvPicPr>
          <p:cNvPr id="20" name="3 - Θέση περιεχομένου" descr="1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96136" y="3165817"/>
            <a:ext cx="2555776" cy="1080614"/>
          </a:xfrm>
          <a:prstGeom prst="rect">
            <a:avLst/>
          </a:prstGeom>
        </p:spPr>
      </p:pic>
      <p:pic>
        <p:nvPicPr>
          <p:cNvPr id="5" name="3 - Θέση περιεχομένου" descr="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80313" y="3219822"/>
            <a:ext cx="1763688" cy="1923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-1"/>
            <a:ext cx="3851920" cy="5143501"/>
          </a:xfrm>
        </p:spPr>
      </p:pic>
      <p:pic>
        <p:nvPicPr>
          <p:cNvPr id="5" name="3 - Θέση περιεχομένου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85762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9144000" cy="38661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op 5 Advantages &amp; Disadvantages of Smart-Home Automation"/>
          <p:cNvPicPr>
            <a:picLocks noChangeAspect="1" noChangeArrowheads="1"/>
          </p:cNvPicPr>
          <p:nvPr/>
        </p:nvPicPr>
        <p:blipFill>
          <a:blip r:embed="rId2" cstate="print"/>
          <a:srcRect l="23786" r="22472"/>
          <a:stretch>
            <a:fillRect/>
          </a:stretch>
        </p:blipFill>
        <p:spPr bwMode="auto">
          <a:xfrm>
            <a:off x="5517148" y="1232288"/>
            <a:ext cx="3626852" cy="235745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70207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Τι είναι ένα έξυπνο σπίτι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964395"/>
            <a:ext cx="5409644" cy="3536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Ένα έξυπνο σπίτι αναφέρεται σε μια βολική οικιακή εγκατάσταση όπου εξοπλισμός και  συσκευές μπορούν να ελέγχονται αυτόματα από απόσταση από οπουδήποτε με σύνδεση στο Διαδίκτυο χρησιμοποιώντας μια κινητή συσκευή ή άλλη δικτυωμένη συσκευή.</a:t>
            </a:r>
            <a:endParaRPr lang="el-GR" sz="2400" b="1" dirty="0"/>
          </a:p>
        </p:txBody>
      </p:sp>
      <p:pic>
        <p:nvPicPr>
          <p:cNvPr id="1026" name="Picture 2" descr="C:\Users\atafl\Downloads\imageedit_1_72298277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7" y="0"/>
            <a:ext cx="1187624" cy="890718"/>
          </a:xfrm>
          <a:prstGeom prst="rect">
            <a:avLst/>
          </a:prstGeom>
          <a:noFill/>
        </p:spPr>
      </p:pic>
      <p:pic>
        <p:nvPicPr>
          <p:cNvPr id="6" name="5 - Εικόνα" descr="logoLarge.f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3912"/>
            <a:ext cx="9144000" cy="639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9144000" cy="38661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5143500"/>
          </a:xfrm>
        </p:spPr>
      </p:pic>
      <p:pic>
        <p:nvPicPr>
          <p:cNvPr id="5" name="3 - Θέση περιεχομένου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923928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1540"/>
            <a:ext cx="9144000" cy="3857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9144000" cy="3857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9144000" cy="3857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39952" cy="5143500"/>
          </a:xfrm>
        </p:spPr>
      </p:pic>
      <p:pic>
        <p:nvPicPr>
          <p:cNvPr id="5" name="3 - Θέση περιεχομένου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4067944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1540"/>
            <a:ext cx="9144000" cy="3857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9144000" cy="3857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81540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atch the Video – Five Innovative Smart Home Gadgets For A Connected Home -  Akingate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580" y="750081"/>
            <a:ext cx="3780421" cy="189021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10090"/>
          </a:xfrm>
        </p:spPr>
        <p:txBody>
          <a:bodyPr/>
          <a:lstStyle/>
          <a:p>
            <a:r>
              <a:rPr lang="el-GR" b="1" dirty="0" smtClean="0"/>
              <a:t>Τι είναι ένα έξυπνο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97564"/>
            <a:ext cx="4968552" cy="34422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Οι συσκευές σε ένα έξυπνο σπίτι διασυνδέονται μέσω του Διαδικτύου, επιτρέποντας στον χρήστη να ελέγχει λειτουργίες όπως η πρόσβαση ασφαλείας στο σπίτι, η θερμοκρασία, ο φωτισμός και οποιαδήποτε άλλη ηλεκτρική διεργασία, από απόσταση.</a:t>
            </a:r>
            <a:endParaRPr lang="el-GR" sz="2400" b="1" dirty="0"/>
          </a:p>
        </p:txBody>
      </p:sp>
      <p:pic>
        <p:nvPicPr>
          <p:cNvPr id="51206" name="Picture 6" descr="Why Is Home Automation So Hard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040" y="2732485"/>
            <a:ext cx="3832961" cy="1617030"/>
          </a:xfrm>
          <a:prstGeom prst="rect">
            <a:avLst/>
          </a:prstGeom>
          <a:noFill/>
        </p:spPr>
      </p:pic>
      <p:pic>
        <p:nvPicPr>
          <p:cNvPr id="6" name="5 - Εικόνα" descr="logoLarge.f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1540"/>
            <a:ext cx="9144000" cy="38661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81540"/>
            <a:ext cx="9144001" cy="38661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1540"/>
            <a:ext cx="9144000" cy="38661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5143500"/>
          </a:xfrm>
        </p:spPr>
      </p:pic>
      <p:pic>
        <p:nvPicPr>
          <p:cNvPr id="5" name="3 - Θέση περιεχομένου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220072" y="-2"/>
            <a:ext cx="3923928" cy="5143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1540"/>
            <a:ext cx="9144000" cy="38661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5936" cy="5143500"/>
          </a:xfrm>
        </p:spPr>
      </p:pic>
      <p:pic>
        <p:nvPicPr>
          <p:cNvPr id="5" name="3 - Θέση περιεχομένου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5135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1920" cy="5135894"/>
          </a:xfrm>
        </p:spPr>
      </p:pic>
      <p:pic>
        <p:nvPicPr>
          <p:cNvPr id="7" name="3 - Θέση περιεχομένου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10090"/>
          </a:xfrm>
        </p:spPr>
        <p:txBody>
          <a:bodyPr/>
          <a:lstStyle/>
          <a:p>
            <a:r>
              <a:rPr lang="el-GR" b="1" dirty="0" smtClean="0"/>
              <a:t>Τι είναι ένα έξυπνο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43558"/>
            <a:ext cx="4392488" cy="3335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Ένα έξυπνο σπίτι επιτρέπει στους χρήστες του να ελέγχουν συσκευές, θερμοστάτες, φώτα και άλλες συσκευές από απόσταση χρησιμοποιώντας ένα smartphone ή </a:t>
            </a:r>
            <a:r>
              <a:rPr lang="el-GR" sz="2400" b="1" dirty="0" err="1" smtClean="0"/>
              <a:t>tablet</a:t>
            </a:r>
            <a:r>
              <a:rPr lang="el-GR" sz="2400" b="1" dirty="0" smtClean="0"/>
              <a:t> μέσω σύνδεσης στο Διαδίκτυο.</a:t>
            </a:r>
            <a:endParaRPr lang="el-GR" sz="2400" b="1" dirty="0"/>
          </a:p>
        </p:txBody>
      </p:sp>
      <p:pic>
        <p:nvPicPr>
          <p:cNvPr id="50180" name="Picture 4" descr="The Best Smart Home Gadgets | 2023 Guide | POPSUGAR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59582"/>
            <a:ext cx="4429124" cy="3092334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344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5936" cy="5143500"/>
          </a:xfrm>
        </p:spPr>
      </p:pic>
      <p:pic>
        <p:nvPicPr>
          <p:cNvPr id="7" name="3 - Θέση περιεχομένου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5135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576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27534"/>
            <a:ext cx="9144001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1920" cy="5135894"/>
          </a:xfrm>
        </p:spPr>
      </p:pic>
      <p:pic>
        <p:nvPicPr>
          <p:cNvPr id="5" name="3 - Θέση περιεχομένου" descr="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5135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1435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810090"/>
          </a:xfrm>
        </p:spPr>
        <p:txBody>
          <a:bodyPr/>
          <a:lstStyle/>
          <a:p>
            <a:r>
              <a:rPr lang="el-GR" b="1" dirty="0" smtClean="0"/>
              <a:t>Τι είναι ένα έξυπνο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05576"/>
            <a:ext cx="5035430" cy="301279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Τα έξυπνα σπίτια μπορούν να εγκατασταθούν μέσω ασύρματων ή ενσύρματων συστημάτων. </a:t>
            </a:r>
            <a:endParaRPr lang="en-US" sz="2400" b="1" dirty="0" smtClean="0"/>
          </a:p>
          <a:p>
            <a:r>
              <a:rPr lang="el-GR" sz="2400" b="1" dirty="0" smtClean="0"/>
              <a:t>Η τεχνολογία έξυπνων κατοικιών παρέχει στους ιδιοκτήτες σπιτιού άνεση και εξοικονόμηση κόστους. </a:t>
            </a:r>
            <a:endParaRPr lang="en-US" sz="2400" b="1" dirty="0" smtClean="0"/>
          </a:p>
          <a:p>
            <a:pPr>
              <a:buNone/>
            </a:pPr>
            <a:endParaRPr lang="el-GR" sz="2400" b="1" dirty="0"/>
          </a:p>
        </p:txBody>
      </p:sp>
      <p:pic>
        <p:nvPicPr>
          <p:cNvPr id="49156" name="Picture 4" descr="Linking your Tesla to a connected home and bey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67594"/>
            <a:ext cx="3643306" cy="2480797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n on Smart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8"/>
            <a:ext cx="3500430" cy="428626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10090"/>
          </a:xfrm>
        </p:spPr>
        <p:txBody>
          <a:bodyPr/>
          <a:lstStyle/>
          <a:p>
            <a:r>
              <a:rPr lang="el-GR" b="1" dirty="0" smtClean="0"/>
              <a:t>Τι είναι ένα έξυπνο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897564"/>
            <a:ext cx="5321752" cy="2799335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Κλειδαριές θυρών, τηλεοράσεις, θερμοστάτες, οικιακές οθόνες, κάμερες, φώτα, ακόμα και συσκευές όπως το ψυγείο μπορούν να ελεγχθούν μέσω ενός συστήματος οικιακού αυτοματισμού. </a:t>
            </a:r>
            <a:endParaRPr lang="en-US" sz="2400" b="1" dirty="0" smtClean="0"/>
          </a:p>
        </p:txBody>
      </p:sp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63"/>
            <a:ext cx="9144000" cy="857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n on Smart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9"/>
            <a:ext cx="3500430" cy="427954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10090"/>
          </a:xfrm>
        </p:spPr>
        <p:txBody>
          <a:bodyPr/>
          <a:lstStyle/>
          <a:p>
            <a:r>
              <a:rPr lang="el-GR" b="1" dirty="0" smtClean="0"/>
              <a:t>Τι είναι ένα έξυπνο σπίτι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897564"/>
            <a:ext cx="4821686" cy="290649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Το σύστημα είναι εγκατεστημένο σε μια κινητή ή άλλη δικτυωμένη συσκευή και ο χρήστης μπορεί να δημιουργήσει χρονοδιαγράμματα για να τεθούν σε ισχύ ορισμένες αλλαγές.</a:t>
            </a:r>
            <a:endParaRPr lang="el-GR" sz="2400" b="1" dirty="0"/>
          </a:p>
        </p:txBody>
      </p:sp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7474"/>
            <a:ext cx="8136904" cy="97575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Τι μπορεί να προσφέρει ένα "έξυπνο" σπίτι;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113588"/>
            <a:ext cx="6179008" cy="3119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Ασφάλεια</a:t>
            </a:r>
            <a:r>
              <a:rPr lang="en-US" sz="2400" b="1" dirty="0" smtClean="0"/>
              <a:t>. </a:t>
            </a:r>
            <a:endParaRPr lang="el-GR" sz="2400" b="1" dirty="0" smtClean="0"/>
          </a:p>
          <a:p>
            <a:r>
              <a:rPr lang="el-GR" sz="2400" b="1" dirty="0" smtClean="0"/>
              <a:t>Με </a:t>
            </a:r>
            <a:r>
              <a:rPr lang="el-GR" sz="2400" b="1" dirty="0"/>
              <a:t>τις </a:t>
            </a:r>
            <a:r>
              <a:rPr lang="el-GR" sz="2400" b="1" dirty="0" err="1"/>
              <a:t>Smart</a:t>
            </a:r>
            <a:r>
              <a:rPr lang="el-GR" sz="2400" b="1" dirty="0"/>
              <a:t> </a:t>
            </a:r>
            <a:r>
              <a:rPr lang="el-GR" sz="2400" b="1" dirty="0" err="1"/>
              <a:t>Home</a:t>
            </a:r>
            <a:r>
              <a:rPr lang="el-GR" sz="2400" b="1" dirty="0"/>
              <a:t> λύσεις </a:t>
            </a:r>
            <a:r>
              <a:rPr lang="el-GR" sz="2400" b="1" dirty="0" smtClean="0"/>
              <a:t>μπορούμε </a:t>
            </a:r>
            <a:r>
              <a:rPr lang="el-GR" sz="2400" b="1" dirty="0"/>
              <a:t>να </a:t>
            </a:r>
            <a:r>
              <a:rPr lang="el-GR" sz="2400" b="1" dirty="0" smtClean="0"/>
              <a:t>ελέγχουμε </a:t>
            </a:r>
            <a:r>
              <a:rPr lang="el-GR" sz="2400" b="1" dirty="0"/>
              <a:t>και να </a:t>
            </a:r>
            <a:r>
              <a:rPr lang="el-GR" sz="2400" b="1" dirty="0" smtClean="0"/>
              <a:t>διαχειριζόμαστε </a:t>
            </a:r>
            <a:r>
              <a:rPr lang="el-GR" sz="2400" b="1" dirty="0"/>
              <a:t>τους εσωτερικούς και εξωτερικούς χώρους του σπιτιού </a:t>
            </a:r>
            <a:r>
              <a:rPr lang="el-GR" sz="2400" b="1" dirty="0" smtClean="0"/>
              <a:t>μας </a:t>
            </a:r>
            <a:r>
              <a:rPr lang="el-GR" sz="2400" b="1" dirty="0"/>
              <a:t>και να </a:t>
            </a:r>
            <a:r>
              <a:rPr lang="el-GR" sz="2400" b="1" dirty="0" smtClean="0"/>
              <a:t>δίνουμε </a:t>
            </a:r>
            <a:r>
              <a:rPr lang="el-GR" sz="2400" b="1" dirty="0"/>
              <a:t>πρόσβαση εισόδου μόνο στα πρόσωπα που </a:t>
            </a:r>
            <a:r>
              <a:rPr lang="el-GR" sz="2400" b="1" dirty="0" smtClean="0"/>
              <a:t>επιθυμούμε, ακόμα και από απόσταση ανά </a:t>
            </a:r>
            <a:r>
              <a:rPr lang="el-GR" sz="2400" b="1" dirty="0"/>
              <a:t>πάσα στιγμή από τις </a:t>
            </a:r>
            <a:r>
              <a:rPr lang="el-GR" sz="2400" b="1" dirty="0" err="1"/>
              <a:t>smart</a:t>
            </a:r>
            <a:r>
              <a:rPr lang="el-GR" sz="2400" b="1" dirty="0"/>
              <a:t> συσκευές </a:t>
            </a:r>
            <a:r>
              <a:rPr lang="el-GR" sz="2400" b="1" dirty="0" smtClean="0"/>
              <a:t>μας</a:t>
            </a:r>
            <a:r>
              <a:rPr lang="el-GR" sz="2400" b="1" dirty="0"/>
              <a:t>.</a:t>
            </a:r>
          </a:p>
        </p:txBody>
      </p:sp>
      <p:pic>
        <p:nvPicPr>
          <p:cNvPr id="47108" name="Picture 4" descr="Controlling the Smart Home - Grenton"/>
          <p:cNvPicPr>
            <a:picLocks noChangeAspect="1" noChangeArrowheads="1"/>
          </p:cNvPicPr>
          <p:nvPr/>
        </p:nvPicPr>
        <p:blipFill>
          <a:blip r:embed="rId2" cstate="print"/>
          <a:srcRect r="16574"/>
          <a:stretch>
            <a:fillRect/>
          </a:stretch>
        </p:blipFill>
        <p:spPr bwMode="auto">
          <a:xfrm>
            <a:off x="6424694" y="1232287"/>
            <a:ext cx="2719307" cy="2625329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7474"/>
            <a:ext cx="8136904" cy="97575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Τι μπορεί να προσφέρει ένα "έξυπνο" σπίτι;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059582"/>
            <a:ext cx="6840760" cy="32802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Εξοικονόμηση.</a:t>
            </a:r>
          </a:p>
          <a:p>
            <a:pPr>
              <a:spcBef>
                <a:spcPts val="200"/>
              </a:spcBef>
            </a:pPr>
            <a:r>
              <a:rPr lang="el-GR" sz="2400" b="1" dirty="0" smtClean="0"/>
              <a:t>Οι </a:t>
            </a:r>
            <a:r>
              <a:rPr lang="el-GR" sz="2400" b="1" dirty="0" err="1"/>
              <a:t>Smart</a:t>
            </a:r>
            <a:r>
              <a:rPr lang="el-GR" sz="2400" b="1" dirty="0"/>
              <a:t> </a:t>
            </a:r>
            <a:r>
              <a:rPr lang="el-GR" sz="2400" b="1" dirty="0" err="1"/>
              <a:t>Home</a:t>
            </a:r>
            <a:r>
              <a:rPr lang="el-GR" sz="2400" b="1" dirty="0"/>
              <a:t> λύσεις </a:t>
            </a:r>
            <a:r>
              <a:rPr lang="el-GR" sz="2400" b="1" dirty="0" smtClean="0"/>
              <a:t>μας </a:t>
            </a:r>
            <a:r>
              <a:rPr lang="el-GR" sz="2400" b="1" dirty="0"/>
              <a:t>επιτρέπουν να </a:t>
            </a:r>
            <a:r>
              <a:rPr lang="el-GR" sz="2400" b="1" dirty="0" smtClean="0"/>
              <a:t>ελέγχουμε </a:t>
            </a:r>
            <a:r>
              <a:rPr lang="el-GR" sz="2400" b="1" dirty="0"/>
              <a:t>τον χρόνο λειτουργίας και τις καταναλώσεις των συσκευών </a:t>
            </a:r>
            <a:r>
              <a:rPr lang="el-GR" sz="2400" b="1" dirty="0" smtClean="0"/>
              <a:t>μας</a:t>
            </a:r>
            <a:r>
              <a:rPr lang="el-GR" sz="2400" b="1" dirty="0"/>
              <a:t>, του φωτισμού και της θέρμανσης από όπου και αν </a:t>
            </a:r>
            <a:r>
              <a:rPr lang="el-GR" sz="2400" b="1" dirty="0" smtClean="0"/>
              <a:t>βρισκόμαστε. </a:t>
            </a:r>
          </a:p>
          <a:p>
            <a:pPr>
              <a:spcBef>
                <a:spcPts val="200"/>
              </a:spcBef>
            </a:pPr>
            <a:r>
              <a:rPr lang="el-GR" sz="2400" b="1" dirty="0" smtClean="0"/>
              <a:t>Με </a:t>
            </a:r>
            <a:r>
              <a:rPr lang="el-GR" sz="2400" b="1" dirty="0"/>
              <a:t>αυτό τον τρόπο </a:t>
            </a:r>
            <a:r>
              <a:rPr lang="el-GR" sz="2400" b="1" dirty="0" smtClean="0"/>
              <a:t>κάνουμε </a:t>
            </a:r>
            <a:r>
              <a:rPr lang="el-GR" sz="2400" b="1" dirty="0"/>
              <a:t>οικονομία, καλύτερη διαχείριση και προγραμματισμό των ενεργειακών </a:t>
            </a:r>
            <a:r>
              <a:rPr lang="el-GR" sz="2400" b="1" dirty="0" smtClean="0"/>
              <a:t>μας </a:t>
            </a:r>
            <a:r>
              <a:rPr lang="el-GR" sz="2400" b="1" dirty="0"/>
              <a:t>αναγκών.</a:t>
            </a:r>
          </a:p>
        </p:txBody>
      </p:sp>
      <p:pic>
        <p:nvPicPr>
          <p:cNvPr id="46086" name="Picture 6" descr="Smart Panel"/>
          <p:cNvPicPr>
            <a:picLocks noChangeAspect="1" noChangeArrowheads="1"/>
          </p:cNvPicPr>
          <p:nvPr/>
        </p:nvPicPr>
        <p:blipFill>
          <a:blip r:embed="rId2" cstate="print"/>
          <a:srcRect l="65172" t="8873" r="5501" b="7720"/>
          <a:stretch>
            <a:fillRect/>
          </a:stretch>
        </p:blipFill>
        <p:spPr bwMode="auto">
          <a:xfrm>
            <a:off x="6804822" y="1607337"/>
            <a:ext cx="2339179" cy="1832357"/>
          </a:xfrm>
          <a:prstGeom prst="rect">
            <a:avLst/>
          </a:prstGeom>
          <a:noFill/>
        </p:spPr>
      </p:pic>
      <p:pic>
        <p:nvPicPr>
          <p:cNvPr id="5" name="4 - Εικόνα" descr="logoLarge.f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841"/>
            <a:ext cx="9144000" cy="80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644</Words>
  <Application>Microsoft Office PowerPoint</Application>
  <PresentationFormat>Προβολή στην οθόνη (16:9)</PresentationFormat>
  <Paragraphs>43</Paragraphs>
  <Slides>46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Θέμα του Office</vt:lpstr>
      <vt:lpstr>Το «Έξυπνο σπίτι»</vt:lpstr>
      <vt:lpstr>Τι είναι ένα έξυπνο σπίτι</vt:lpstr>
      <vt:lpstr>Τι είναι ένα έξυπνο σπίτι</vt:lpstr>
      <vt:lpstr>Τι είναι ένα έξυπνο σπίτι</vt:lpstr>
      <vt:lpstr>Τι είναι ένα έξυπνο σπίτι</vt:lpstr>
      <vt:lpstr>Τι είναι ένα έξυπνο σπίτι</vt:lpstr>
      <vt:lpstr>Τι είναι ένα έξυπνο σπίτι</vt:lpstr>
      <vt:lpstr>Τι μπορεί να προσφέρει ένα "έξυπνο" σπίτι;</vt:lpstr>
      <vt:lpstr>Τι μπορεί να προσφέρει ένα "έξυπνο" σπίτι;</vt:lpstr>
      <vt:lpstr>Τι μπορεί να προσφέρει ένα "έξυπνο" σπίτι;</vt:lpstr>
      <vt:lpstr>Τι μπορεί να προσφέρει ένα "έξυπνο" σπίτι;</vt:lpstr>
      <vt:lpstr>Από τι αποτελείται ένα "έξυπνο" σπίτι;</vt:lpstr>
      <vt:lpstr>Από τι αποτελείται ένα "έξυπνο" σπίτι;</vt:lpstr>
      <vt:lpstr>Από τι αποτελείται ένα "έξυπνο" σπίτι</vt:lpstr>
      <vt:lpstr>Από τι αποτελείται ένα "έξυπνο" σπίτι</vt:lpstr>
      <vt:lpstr>Από τι αποτελείται ένα "έξυπνο" σπίτι</vt:lpstr>
      <vt:lpstr>Η υλοποίηση του έργου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ataflanidis@gmail.com</dc:creator>
  <cp:lastModifiedBy>user</cp:lastModifiedBy>
  <cp:revision>66</cp:revision>
  <dcterms:created xsi:type="dcterms:W3CDTF">2023-05-12T17:30:33Z</dcterms:created>
  <dcterms:modified xsi:type="dcterms:W3CDTF">2023-06-18T18:43:58Z</dcterms:modified>
</cp:coreProperties>
</file>